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256" r:id="rId2"/>
    <p:sldId id="1837" r:id="rId3"/>
    <p:sldId id="1838" r:id="rId4"/>
    <p:sldId id="277" r:id="rId5"/>
    <p:sldId id="1839" r:id="rId6"/>
    <p:sldId id="1590" r:id="rId7"/>
    <p:sldId id="1569" r:id="rId8"/>
    <p:sldId id="1592" r:id="rId9"/>
    <p:sldId id="1840" r:id="rId10"/>
    <p:sldId id="1841" r:id="rId11"/>
    <p:sldId id="1842" r:id="rId12"/>
    <p:sldId id="294" r:id="rId13"/>
    <p:sldId id="1851" r:id="rId14"/>
    <p:sldId id="295" r:id="rId15"/>
    <p:sldId id="296" r:id="rId16"/>
    <p:sldId id="1580" r:id="rId17"/>
    <p:sldId id="1571" r:id="rId18"/>
    <p:sldId id="292" r:id="rId19"/>
    <p:sldId id="1845" r:id="rId20"/>
    <p:sldId id="1846" r:id="rId21"/>
    <p:sldId id="293" r:id="rId22"/>
    <p:sldId id="1847" r:id="rId23"/>
    <p:sldId id="1848" r:id="rId24"/>
    <p:sldId id="1849" r:id="rId25"/>
    <p:sldId id="1850" r:id="rId26"/>
    <p:sldId id="297" r:id="rId27"/>
    <p:sldId id="298" r:id="rId28"/>
    <p:sldId id="299" r:id="rId29"/>
    <p:sldId id="300" r:id="rId30"/>
    <p:sldId id="301" r:id="rId31"/>
    <p:sldId id="302" r:id="rId32"/>
    <p:sldId id="303" r:id="rId33"/>
    <p:sldId id="304" r:id="rId34"/>
    <p:sldId id="305" r:id="rId35"/>
    <p:sldId id="306" r:id="rId36"/>
    <p:sldId id="307" r:id="rId37"/>
    <p:sldId id="309" r:id="rId38"/>
    <p:sldId id="310" r:id="rId39"/>
    <p:sldId id="311" r:id="rId40"/>
    <p:sldId id="312" r:id="rId41"/>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4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53"/>
    <p:restoredTop sz="94014"/>
  </p:normalViewPr>
  <p:slideViewPr>
    <p:cSldViewPr snapToGrid="0" snapToObjects="1">
      <p:cViewPr>
        <p:scale>
          <a:sx n="65" d="100"/>
          <a:sy n="65" d="100"/>
        </p:scale>
        <p:origin x="-948" y="24"/>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2E3A838E-4012-204B-961D-E7B567FCFA38}" type="datetimeFigureOut">
              <a:rPr lang="en-US" smtClean="0"/>
              <a:t>9/7/2021</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CE0C4847-8EE4-4445-9ED2-7AD02F6AB14D}" type="slidenum">
              <a:rPr lang="en-US" smtClean="0"/>
              <a:t>‹#›</a:t>
            </a:fld>
            <a:endParaRPr lang="en-US"/>
          </a:p>
        </p:txBody>
      </p:sp>
    </p:spTree>
    <p:extLst>
      <p:ext uri="{BB962C8B-B14F-4D97-AF65-F5344CB8AC3E}">
        <p14:creationId xmlns:p14="http://schemas.microsoft.com/office/powerpoint/2010/main" val="309525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5039782"/>
          </a:xfrm>
        </p:spPr>
        <p:txBody>
          <a:bodyPr anchor="ctr">
            <a:noAutofit/>
          </a:bodyPr>
          <a:lstStyle>
            <a:lvl1pPr>
              <a:lnSpc>
                <a:spcPct val="100000"/>
              </a:lnSpc>
              <a:defRPr sz="9700" spc="-88"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04031" y="5291772"/>
            <a:ext cx="7560469" cy="1007957"/>
          </a:xfrm>
        </p:spPr>
        <p:txBody>
          <a:bodyPr/>
          <a:lstStyle>
            <a:lvl1pPr marL="0" indent="0" algn="l">
              <a:buNone/>
              <a:defRPr b="0" cap="all" spc="132" baseline="0">
                <a:solidFill>
                  <a:schemeClr val="tx2"/>
                </a:solidFill>
                <a:latin typeface="+mj-lt"/>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September 7,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923114" y="5342170"/>
            <a:ext cx="157511" cy="2217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0" name="Rectangle 9"/>
          <p:cNvSpPr/>
          <p:nvPr/>
        </p:nvSpPr>
        <p:spPr>
          <a:xfrm>
            <a:off x="9923114" y="0"/>
            <a:ext cx="157511" cy="5342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4031" y="1595932"/>
            <a:ext cx="8568531" cy="4763295"/>
          </a:xfrm>
        </p:spPr>
        <p:txBody>
          <a:bodyPr anchor="ctr">
            <a:noAutofit/>
          </a:bodyPr>
          <a:lstStyle>
            <a:lvl1pPr algn="l">
              <a:lnSpc>
                <a:spcPct val="100000"/>
              </a:lnSpc>
              <a:defRPr sz="9700" b="0" cap="all" spc="-88"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251990"/>
            <a:ext cx="8568531" cy="1175949"/>
          </a:xfrm>
        </p:spPr>
        <p:txBody>
          <a:bodyPr anchor="b"/>
          <a:lstStyle>
            <a:lvl1pPr marL="0" indent="0">
              <a:buNone/>
              <a:defRPr sz="2200" b="0" cap="all" spc="132" baseline="0">
                <a:solidFill>
                  <a:schemeClr val="tx2"/>
                </a:solidFill>
                <a:latin typeface="+mj-lt"/>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8" name="Slide Number Placeholder 7"/>
          <p:cNvSpPr>
            <a:spLocks noGrp="1"/>
          </p:cNvSpPr>
          <p:nvPr>
            <p:ph type="sldNum" sz="quarter" idx="11"/>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
        <p:nvSpPr>
          <p:cNvPr id="9" name="Footer Placeholder 8"/>
          <p:cNvSpPr>
            <a:spLocks noGrp="1"/>
          </p:cNvSpPr>
          <p:nvPr>
            <p:ph type="ftr" sz="quarter" idx="12"/>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7711" y="1735926"/>
            <a:ext cx="3629025"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11548" y="1735926"/>
            <a:ext cx="3629025"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794351" y="1733686"/>
            <a:ext cx="3629025" cy="705219"/>
          </a:xfrm>
        </p:spPr>
        <p:txBody>
          <a:bodyPr anchor="b">
            <a:noAutofit/>
          </a:bodyPr>
          <a:lstStyle>
            <a:lvl1pPr marL="0" indent="0">
              <a:buNone/>
              <a:defRPr sz="2000" b="0" cap="all" spc="110" baseline="0">
                <a:solidFill>
                  <a:schemeClr val="tx1"/>
                </a:solidFill>
                <a:latin typeface="+mj-lt"/>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1794351" y="2490533"/>
            <a:ext cx="3629025" cy="423341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14908" y="1733686"/>
            <a:ext cx="3629025" cy="705219"/>
          </a:xfrm>
        </p:spPr>
        <p:txBody>
          <a:bodyPr anchor="b">
            <a:noAutofit/>
          </a:bodyPr>
          <a:lstStyle>
            <a:lvl1pPr marL="0" indent="0">
              <a:buNone/>
              <a:defRPr lang="en-US" sz="2000" b="0" kern="1200" cap="all" spc="110" baseline="0" dirty="0" smtClean="0">
                <a:solidFill>
                  <a:schemeClr val="tx1"/>
                </a:solidFill>
                <a:latin typeface="+mj-lt"/>
                <a:ea typeface="+mn-ea"/>
                <a:cs typeface="+mn-cs"/>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marL="0" lvl="0" indent="0" algn="l" defTabSz="1007943"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614908" y="2490533"/>
            <a:ext cx="3629025" cy="423341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EC054-3869-4501-B163-1BBFDE8DCE04}" type="datetime4">
              <a:rPr lang="en-US" smtClean="0"/>
              <a:pPr/>
              <a:t>September 7,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41245" y="1763924"/>
            <a:ext cx="5635349" cy="4938988"/>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4032" y="1763924"/>
            <a:ext cx="3316456" cy="4938988"/>
          </a:xfrm>
        </p:spPr>
        <p:txBody>
          <a:bodyPr>
            <a:normAutofit/>
          </a:bodyPr>
          <a:lstStyle>
            <a:lvl1pPr marL="0" indent="0">
              <a:buNone/>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923114" y="5342170"/>
            <a:ext cx="157511" cy="22175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Picture Placeholder 2"/>
          <p:cNvSpPr>
            <a:spLocks noGrp="1"/>
          </p:cNvSpPr>
          <p:nvPr>
            <p:ph type="pic" idx="1"/>
          </p:nvPr>
        </p:nvSpPr>
        <p:spPr>
          <a:xfrm>
            <a:off x="-1" y="0"/>
            <a:ext cx="9922842" cy="5342170"/>
          </a:xfrm>
          <a:solidFill>
            <a:schemeClr val="bg1">
              <a:lumMod val="75000"/>
            </a:schemeClr>
          </a:solidFill>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r>
              <a:rPr lang="en-US" smtClean="0"/>
              <a:t>Click icon to add picture</a:t>
            </a:r>
            <a:endParaRPr lang="en-US"/>
          </a:p>
        </p:txBody>
      </p:sp>
      <p:sp>
        <p:nvSpPr>
          <p:cNvPr id="4" name="Text Placeholder 3"/>
          <p:cNvSpPr>
            <a:spLocks noGrp="1"/>
          </p:cNvSpPr>
          <p:nvPr>
            <p:ph type="body" sz="half" idx="2"/>
          </p:nvPr>
        </p:nvSpPr>
        <p:spPr>
          <a:xfrm>
            <a:off x="504031" y="6299729"/>
            <a:ext cx="8988557" cy="503978"/>
          </a:xfrm>
        </p:spPr>
        <p:txBody>
          <a:bodyPr/>
          <a:lstStyle>
            <a:lvl1pPr marL="0" indent="0">
              <a:buNone/>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
        <p:nvSpPr>
          <p:cNvPr id="8" name="Title 7"/>
          <p:cNvSpPr>
            <a:spLocks noGrp="1"/>
          </p:cNvSpPr>
          <p:nvPr>
            <p:ph type="title"/>
          </p:nvPr>
        </p:nvSpPr>
        <p:spPr>
          <a:xfrm>
            <a:off x="504031" y="5459765"/>
            <a:ext cx="8988557" cy="839964"/>
          </a:xfrm>
        </p:spPr>
        <p:txBody>
          <a:bodyPr anchor="t">
            <a:normAutofit/>
          </a:bodyPr>
          <a:lstStyle>
            <a:lvl1pPr>
              <a:defRPr sz="3500"/>
            </a:lvl1pPr>
          </a:lstStyle>
          <a:p>
            <a:r>
              <a:rPr lang="en-US" smtClean="0"/>
              <a:t>Click to edit Master title style</a:t>
            </a:r>
            <a:endParaRPr lang="en-US" dirty="0"/>
          </a:p>
        </p:txBody>
      </p:sp>
      <p:sp>
        <p:nvSpPr>
          <p:cNvPr id="10" name="Rectangle 9"/>
          <p:cNvSpPr/>
          <p:nvPr/>
        </p:nvSpPr>
        <p:spPr>
          <a:xfrm>
            <a:off x="9923114" y="0"/>
            <a:ext cx="157511" cy="5342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168343"/>
            <a:ext cx="6384396" cy="1511935"/>
          </a:xfrm>
          <a:prstGeom prst="rect">
            <a:avLst/>
          </a:prstGeom>
        </p:spPr>
        <p:txBody>
          <a:bodyPr vert="horz" lIns="100794" tIns="50397" rIns="100794" bIns="50397"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4031" y="1931918"/>
            <a:ext cx="8400521" cy="4821043"/>
          </a:xfrm>
          <a:prstGeom prst="rect">
            <a:avLst/>
          </a:prstGeom>
        </p:spPr>
        <p:txBody>
          <a:bodyPr vert="horz" lIns="100794" tIns="50397" rIns="100794" bIns="5039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4031" y="6803708"/>
            <a:ext cx="3780234" cy="335986"/>
          </a:xfrm>
          <a:prstGeom prst="rect">
            <a:avLst/>
          </a:prstGeom>
        </p:spPr>
        <p:txBody>
          <a:bodyPr vert="horz" lIns="100794" tIns="50397" rIns="100794" bIns="0" rtlCol="0" anchor="b"/>
          <a:lstStyle>
            <a:lvl1pPr algn="l">
              <a:defRPr sz="1100">
                <a:solidFill>
                  <a:schemeClr val="tx1"/>
                </a:solidFill>
              </a:defRPr>
            </a:lvl1pPr>
          </a:lstStyle>
          <a:p>
            <a:r>
              <a:rPr lang="en-US" sz="1400" b="0" strike="noStrike" spc="-1" smtClean="0">
                <a:solidFill>
                  <a:srgbClr val="000000"/>
                </a:solidFill>
                <a:uFill>
                  <a:solidFill>
                    <a:srgbClr val="FFFFFF"/>
                  </a:solidFill>
                </a:uFill>
                <a:latin typeface="Times New Roman"/>
              </a:rPr>
              <a:t>&lt;date/time&gt;</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504031" y="7157193"/>
            <a:ext cx="3780234" cy="312887"/>
          </a:xfrm>
          <a:prstGeom prst="rect">
            <a:avLst/>
          </a:prstGeom>
        </p:spPr>
        <p:txBody>
          <a:bodyPr vert="horz" lIns="100794" tIns="50397" rIns="100794" bIns="50397" rtlCol="0" anchor="t"/>
          <a:lstStyle>
            <a:lvl1pPr algn="l">
              <a:defRPr sz="1100">
                <a:solidFill>
                  <a:schemeClr val="tx1"/>
                </a:solidFill>
              </a:defRPr>
            </a:lvl1pPr>
          </a:lstStyle>
          <a:p>
            <a:pPr algn="ctr"/>
            <a:r>
              <a:rPr lang="en-US" sz="1400" b="0" strike="noStrike" spc="-1" smtClean="0">
                <a:solidFill>
                  <a:srgbClr val="000000"/>
                </a:solidFill>
                <a:uFill>
                  <a:solidFill>
                    <a:srgbClr val="FFFFFF"/>
                  </a:solidFill>
                </a:uFill>
                <a:latin typeface="Times New Roman"/>
              </a:rPr>
              <a:t>&lt;footer&gt;</a:t>
            </a:r>
            <a:endParaRPr lang="en-US"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rot="16200000">
            <a:off x="9070188" y="6487650"/>
            <a:ext cx="1450339" cy="402525"/>
          </a:xfrm>
          <a:prstGeom prst="rect">
            <a:avLst/>
          </a:prstGeom>
        </p:spPr>
        <p:txBody>
          <a:bodyPr vert="horz" lIns="100794" tIns="50397" rIns="100794" bIns="50397" rtlCol="0" anchor="ctr"/>
          <a:lstStyle>
            <a:lvl1pPr algn="l">
              <a:defRPr sz="2600" b="1">
                <a:solidFill>
                  <a:schemeClr val="tx2"/>
                </a:solidFill>
              </a:defRPr>
            </a:lvl1pPr>
          </a:lstStyle>
          <a:p>
            <a:pPr algn="r"/>
            <a:fld id="{5127805C-4FE7-4680-81F9-E10A66B77795}" type="slidenum">
              <a:rPr lang="en-US" sz="1400" b="0" strike="noStrike" spc="-1" smtClean="0">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
        <p:nvSpPr>
          <p:cNvPr id="7" name="Rectangle 6"/>
          <p:cNvSpPr/>
          <p:nvPr/>
        </p:nvSpPr>
        <p:spPr>
          <a:xfrm>
            <a:off x="9923114" y="0"/>
            <a:ext cx="157511" cy="15119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8" name="Rectangle 7"/>
          <p:cNvSpPr/>
          <p:nvPr/>
        </p:nvSpPr>
        <p:spPr>
          <a:xfrm>
            <a:off x="9923114" y="1511935"/>
            <a:ext cx="157511" cy="604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007943" rtl="0" eaLnBrk="1" latinLnBrk="0" hangingPunct="1">
        <a:spcBef>
          <a:spcPct val="0"/>
        </a:spcBef>
        <a:buNone/>
        <a:defRPr sz="4000" kern="1200" cap="all" spc="-66" baseline="0">
          <a:solidFill>
            <a:schemeClr val="tx2"/>
          </a:solidFill>
          <a:latin typeface="+mj-lt"/>
          <a:ea typeface="+mj-ea"/>
          <a:cs typeface="+mj-cs"/>
        </a:defRPr>
      </a:lvl1pPr>
    </p:titleStyle>
    <p:bodyStyle>
      <a:lvl1pPr marL="0" indent="0" algn="l" defTabSz="1007943" rtl="0" eaLnBrk="1" latinLnBrk="0" hangingPunct="1">
        <a:spcBef>
          <a:spcPct val="20000"/>
        </a:spcBef>
        <a:spcAft>
          <a:spcPts val="661"/>
        </a:spcAft>
        <a:buFont typeface="Arial" pitchFamily="34" charset="0"/>
        <a:buNone/>
        <a:defRPr sz="2200" b="1" kern="1200">
          <a:solidFill>
            <a:schemeClr val="tx1"/>
          </a:solidFill>
          <a:latin typeface="+mn-lt"/>
          <a:ea typeface="+mn-ea"/>
          <a:cs typeface="+mn-cs"/>
        </a:defRPr>
      </a:lvl1pPr>
      <a:lvl2pPr marL="503972" indent="-201589" algn="l" defTabSz="1007943"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2pPr>
      <a:lvl3pPr marL="1259929" indent="-251986" algn="l" defTabSz="1007943"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4pPr>
      <a:lvl5pPr marL="2267872" indent="-251986" algn="l" defTabSz="1007943" rtl="0" eaLnBrk="1" latinLnBrk="0" hangingPunct="1">
        <a:spcBef>
          <a:spcPct val="20000"/>
        </a:spcBef>
        <a:buClr>
          <a:schemeClr val="tx2"/>
        </a:buClr>
        <a:buFont typeface="Arial" pitchFamily="34" charset="0"/>
        <a:buChar char="•"/>
        <a:defRPr sz="2000" kern="1200" baseline="0">
          <a:solidFill>
            <a:schemeClr val="tx1"/>
          </a:solidFill>
          <a:latin typeface="+mn-lt"/>
          <a:ea typeface="+mn-ea"/>
          <a:cs typeface="+mn-cs"/>
        </a:defRPr>
      </a:lvl5pPr>
      <a:lvl6pPr marL="2771844" indent="-251986" algn="l" defTabSz="100794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3275815" indent="-251986" algn="l" defTabSz="100794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779787" indent="-251986" algn="l" defTabSz="100794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4283758" indent="-251986" algn="l" defTabSz="100794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aducu.ionescu@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emojipedia.org/see-no-evil-monkey/"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800" spc="-1" dirty="0">
                <a:solidFill>
                  <a:srgbClr val="000000"/>
                </a:solidFill>
                <a:uFill>
                  <a:solidFill>
                    <a:srgbClr val="FFFFFF"/>
                  </a:solidFill>
                </a:uFill>
              </a:rPr>
              <a:t>Basic </a:t>
            </a:r>
            <a:r>
              <a:rPr lang="en-US" sz="4800" spc="-1" dirty="0" smtClean="0">
                <a:solidFill>
                  <a:srgbClr val="000000"/>
                </a:solidFill>
                <a:uFill>
                  <a:solidFill>
                    <a:srgbClr val="FFFFFF"/>
                  </a:solidFill>
                </a:uFill>
              </a:rPr>
              <a:t>Concepts</a:t>
            </a:r>
            <a:endParaRPr lang="en-US" sz="4800" spc="-1" dirty="0">
              <a:solidFill>
                <a:srgbClr val="000000"/>
              </a:solidFill>
              <a:uFill>
                <a:solidFill>
                  <a:srgbClr val="FFFFFF"/>
                </a:solidFill>
              </a:uFill>
            </a:endParaRPr>
          </a:p>
        </p:txBody>
      </p:sp>
      <p:sp>
        <p:nvSpPr>
          <p:cNvPr id="4" name="TextShape 2">
            <a:extLst>
              <a:ext uri="{FF2B5EF4-FFF2-40B4-BE49-F238E27FC236}">
                <a16:creationId xmlns="" xmlns:a16="http://schemas.microsoft.com/office/drawing/2014/main" id="{86B6F6E9-3EC9-3340-8203-7E092EF7EE45}"/>
              </a:ext>
            </a:extLst>
          </p:cNvPr>
          <p:cNvSpPr txBox="1"/>
          <p:nvPr/>
        </p:nvSpPr>
        <p:spPr>
          <a:xfrm>
            <a:off x="504360" y="6341806"/>
            <a:ext cx="9071640" cy="460776"/>
          </a:xfrm>
          <a:prstGeom prst="rect">
            <a:avLst/>
          </a:prstGeom>
          <a:noFill/>
          <a:ln>
            <a:noFill/>
          </a:ln>
        </p:spPr>
        <p:txBody>
          <a:bodyPr lIns="0" tIns="0" rIns="0" bIns="0" anchor="ctr"/>
          <a:lstStyle/>
          <a:p>
            <a:pPr>
              <a:spcBef>
                <a:spcPts val="799"/>
              </a:spcBef>
            </a:pPr>
            <a:r>
              <a:rPr lang="en-US" sz="1200" b="0" strike="noStrike" spc="-1" dirty="0" smtClean="0">
                <a:solidFill>
                  <a:srgbClr val="000000"/>
                </a:solidFill>
                <a:uFill>
                  <a:solidFill>
                    <a:srgbClr val="FFFFFF"/>
                  </a:solidFill>
                </a:uFill>
                <a:latin typeface="Arial"/>
              </a:rPr>
              <a:t>Source:</a:t>
            </a:r>
          </a:p>
          <a:p>
            <a:pPr>
              <a:spcBef>
                <a:spcPts val="799"/>
              </a:spcBef>
            </a:pPr>
            <a:r>
              <a:rPr lang="en-US" sz="1200" b="0" strike="noStrike" spc="-1" dirty="0" err="1" smtClean="0">
                <a:solidFill>
                  <a:srgbClr val="000000"/>
                </a:solidFill>
                <a:uFill>
                  <a:solidFill>
                    <a:srgbClr val="FFFFFF"/>
                  </a:solidFill>
                </a:uFill>
                <a:latin typeface="Arial"/>
              </a:rPr>
              <a:t>Radu</a:t>
            </a:r>
            <a:r>
              <a:rPr lang="en-US" sz="1200" b="0" strike="noStrike" spc="-1" dirty="0" smtClean="0">
                <a:solidFill>
                  <a:srgbClr val="000000"/>
                </a:solidFill>
                <a:uFill>
                  <a:solidFill>
                    <a:srgbClr val="FFFFFF"/>
                  </a:solidFill>
                </a:uFill>
                <a:latin typeface="Arial"/>
              </a:rPr>
              <a:t> </a:t>
            </a:r>
            <a:r>
              <a:rPr lang="en-US" sz="1200" b="0" strike="noStrike" spc="-1" dirty="0" err="1" smtClean="0">
                <a:solidFill>
                  <a:srgbClr val="000000"/>
                </a:solidFill>
                <a:uFill>
                  <a:solidFill>
                    <a:srgbClr val="FFFFFF"/>
                  </a:solidFill>
                </a:uFill>
                <a:latin typeface="Arial"/>
              </a:rPr>
              <a:t>Ionescu</a:t>
            </a:r>
            <a:r>
              <a:rPr lang="en-US" sz="1200" b="0" strike="noStrike" spc="-1" dirty="0" smtClean="0">
                <a:solidFill>
                  <a:srgbClr val="000000"/>
                </a:solidFill>
                <a:uFill>
                  <a:solidFill>
                    <a:srgbClr val="FFFFFF"/>
                  </a:solidFill>
                </a:uFill>
                <a:latin typeface="Arial"/>
              </a:rPr>
              <a:t>, Prof. PhD. </a:t>
            </a:r>
            <a:r>
              <a:rPr lang="en-US" sz="1200" b="0" strike="noStrike" spc="-1" dirty="0" smtClean="0">
                <a:solidFill>
                  <a:srgbClr val="000000"/>
                </a:solidFill>
                <a:uFill>
                  <a:solidFill>
                    <a:srgbClr val="FFFFFF"/>
                  </a:solidFill>
                </a:uFill>
                <a:latin typeface="Arial"/>
                <a:hlinkClick r:id="rId2"/>
              </a:rPr>
              <a:t>raducu.ionescu@gmail.com</a:t>
            </a:r>
            <a:r>
              <a:rPr lang="en-US" sz="1200" b="0" strike="noStrike" spc="-1" dirty="0" smtClean="0">
                <a:solidFill>
                  <a:srgbClr val="000000"/>
                </a:solidFill>
                <a:uFill>
                  <a:solidFill>
                    <a:srgbClr val="FFFFFF"/>
                  </a:solidFill>
                </a:uFill>
                <a:latin typeface="Arial"/>
              </a:rPr>
              <a:t> Faculty of Mathematics and Computer Science University of Bucharest</a:t>
            </a:r>
            <a:endParaRPr lang="en-US" sz="1200" b="0" strike="noStrike" spc="-1" dirty="0">
              <a:solidFill>
                <a:srgbClr val="000000"/>
              </a:solidFill>
              <a:uFill>
                <a:solidFill>
                  <a:srgbClr val="FFFFFF"/>
                </a:solidFill>
              </a:u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736152"/>
          </a:xfrm>
        </p:spPr>
        <p:txBody>
          <a:bodyPr/>
          <a:lstStyle/>
          <a:p>
            <a:pPr algn="ctr"/>
            <a:r>
              <a:rPr lang="en-US" sz="4400" dirty="0"/>
              <a:t>Bias-Variance Trade-off</a:t>
            </a:r>
          </a:p>
        </p:txBody>
      </p:sp>
      <p:pic>
        <p:nvPicPr>
          <p:cNvPr id="9" name="Picture 8" descr="A person standing in front of a building&#10;&#10;Description automatically generated">
            <a:extLst>
              <a:ext uri="{FF2B5EF4-FFF2-40B4-BE49-F238E27FC236}">
                <a16:creationId xmlns="" xmlns:a16="http://schemas.microsoft.com/office/drawing/2014/main" id="{D027A55C-096D-6A47-B72D-A3183AAA12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759" y="1563480"/>
            <a:ext cx="8530121" cy="5653098"/>
          </a:xfrm>
          <a:prstGeom prst="rect">
            <a:avLst/>
          </a:prstGeom>
        </p:spPr>
      </p:pic>
    </p:spTree>
    <p:extLst>
      <p:ext uri="{BB962C8B-B14F-4D97-AF65-F5344CB8AC3E}">
        <p14:creationId xmlns:p14="http://schemas.microsoft.com/office/powerpoint/2010/main" val="41085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1314824"/>
          </a:xfrm>
        </p:spPr>
        <p:txBody>
          <a:bodyPr/>
          <a:lstStyle/>
          <a:p>
            <a:pPr algn="ctr"/>
            <a:r>
              <a:rPr lang="en-US" sz="5400" dirty="0"/>
              <a:t>Bias-Variance Trade-off</a:t>
            </a:r>
          </a:p>
        </p:txBody>
      </p:sp>
      <p:pic>
        <p:nvPicPr>
          <p:cNvPr id="4" name="Picture 3" descr="A picture containing bottle&#10;&#10;Description automatically generated">
            <a:extLst>
              <a:ext uri="{FF2B5EF4-FFF2-40B4-BE49-F238E27FC236}">
                <a16:creationId xmlns="" xmlns:a16="http://schemas.microsoft.com/office/drawing/2014/main" id="{B913EF02-CB44-FE45-BB32-7F97C7306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3453" y="2098429"/>
            <a:ext cx="1776437" cy="2491835"/>
          </a:xfrm>
          <a:prstGeom prst="rect">
            <a:avLst/>
          </a:prstGeom>
        </p:spPr>
      </p:pic>
      <p:pic>
        <p:nvPicPr>
          <p:cNvPr id="6" name="Picture 5" descr="A picture containing bottle&#10;&#10;Description automatically generated">
            <a:extLst>
              <a:ext uri="{FF2B5EF4-FFF2-40B4-BE49-F238E27FC236}">
                <a16:creationId xmlns="" xmlns:a16="http://schemas.microsoft.com/office/drawing/2014/main" id="{EB67104C-CCC8-3C4B-A683-2689AA156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9052" y="2098428"/>
            <a:ext cx="1776437" cy="2491835"/>
          </a:xfrm>
          <a:prstGeom prst="rect">
            <a:avLst/>
          </a:prstGeom>
        </p:spPr>
      </p:pic>
      <p:pic>
        <p:nvPicPr>
          <p:cNvPr id="7" name="Picture 6" descr="A picture containing bottle&#10;&#10;Description automatically generated">
            <a:extLst>
              <a:ext uri="{FF2B5EF4-FFF2-40B4-BE49-F238E27FC236}">
                <a16:creationId xmlns="" xmlns:a16="http://schemas.microsoft.com/office/drawing/2014/main" id="{2AA4AA5D-6115-C344-8F94-BF00663F7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3452" y="4766520"/>
            <a:ext cx="1776437" cy="2491835"/>
          </a:xfrm>
          <a:prstGeom prst="rect">
            <a:avLst/>
          </a:prstGeom>
        </p:spPr>
      </p:pic>
      <p:pic>
        <p:nvPicPr>
          <p:cNvPr id="8" name="Picture 7" descr="A picture containing bottle&#10;&#10;Description automatically generated">
            <a:extLst>
              <a:ext uri="{FF2B5EF4-FFF2-40B4-BE49-F238E27FC236}">
                <a16:creationId xmlns="" xmlns:a16="http://schemas.microsoft.com/office/drawing/2014/main" id="{CB89891B-42A5-524C-8A28-7AA159DF5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9051" y="4766520"/>
            <a:ext cx="1776437" cy="2491835"/>
          </a:xfrm>
          <a:prstGeom prst="rect">
            <a:avLst/>
          </a:prstGeom>
        </p:spPr>
      </p:pic>
      <p:sp>
        <p:nvSpPr>
          <p:cNvPr id="5" name="Oval 4">
            <a:extLst>
              <a:ext uri="{FF2B5EF4-FFF2-40B4-BE49-F238E27FC236}">
                <a16:creationId xmlns="" xmlns:a16="http://schemas.microsoft.com/office/drawing/2014/main" id="{C6DD516C-80ED-5E4F-909D-4D3975F6191F}"/>
              </a:ext>
            </a:extLst>
          </p:cNvPr>
          <p:cNvSpPr/>
          <p:nvPr/>
        </p:nvSpPr>
        <p:spPr>
          <a:xfrm>
            <a:off x="3776420" y="30697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 xmlns:a16="http://schemas.microsoft.com/office/drawing/2014/main" id="{951E0777-9ABD-674E-B5E0-CABBCEC7EA80}"/>
              </a:ext>
            </a:extLst>
          </p:cNvPr>
          <p:cNvSpPr/>
          <p:nvPr/>
        </p:nvSpPr>
        <p:spPr>
          <a:xfrm>
            <a:off x="3865320" y="31713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Oval 11">
            <a:extLst>
              <a:ext uri="{FF2B5EF4-FFF2-40B4-BE49-F238E27FC236}">
                <a16:creationId xmlns="" xmlns:a16="http://schemas.microsoft.com/office/drawing/2014/main" id="{74E8AB21-D232-EC4A-8AB3-DCE50B35BBB7}"/>
              </a:ext>
            </a:extLst>
          </p:cNvPr>
          <p:cNvSpPr/>
          <p:nvPr/>
        </p:nvSpPr>
        <p:spPr>
          <a:xfrm>
            <a:off x="3966920" y="33301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3" name="Oval 12">
            <a:extLst>
              <a:ext uri="{FF2B5EF4-FFF2-40B4-BE49-F238E27FC236}">
                <a16:creationId xmlns="" xmlns:a16="http://schemas.microsoft.com/office/drawing/2014/main" id="{0A06CF39-A0CA-2B4F-9FF5-F7D82AD90EEA}"/>
              </a:ext>
            </a:extLst>
          </p:cNvPr>
          <p:cNvSpPr/>
          <p:nvPr/>
        </p:nvSpPr>
        <p:spPr>
          <a:xfrm>
            <a:off x="3725620" y="3260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Oval 13">
            <a:extLst>
              <a:ext uri="{FF2B5EF4-FFF2-40B4-BE49-F238E27FC236}">
                <a16:creationId xmlns="" xmlns:a16="http://schemas.microsoft.com/office/drawing/2014/main" id="{587584BD-5D25-D446-82F2-C56998321863}"/>
              </a:ext>
            </a:extLst>
          </p:cNvPr>
          <p:cNvSpPr/>
          <p:nvPr/>
        </p:nvSpPr>
        <p:spPr>
          <a:xfrm>
            <a:off x="3846270" y="3514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 xmlns:a16="http://schemas.microsoft.com/office/drawing/2014/main" id="{153D7C14-89ED-0C43-A640-57069064EC35}"/>
              </a:ext>
            </a:extLst>
          </p:cNvPr>
          <p:cNvSpPr/>
          <p:nvPr/>
        </p:nvSpPr>
        <p:spPr>
          <a:xfrm>
            <a:off x="3833570" y="33745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Oval 15">
            <a:extLst>
              <a:ext uri="{FF2B5EF4-FFF2-40B4-BE49-F238E27FC236}">
                <a16:creationId xmlns="" xmlns:a16="http://schemas.microsoft.com/office/drawing/2014/main" id="{1CDAAF26-FDEC-6E4E-9B93-3D772CAFAEAE}"/>
              </a:ext>
            </a:extLst>
          </p:cNvPr>
          <p:cNvSpPr/>
          <p:nvPr/>
        </p:nvSpPr>
        <p:spPr>
          <a:xfrm>
            <a:off x="7865820" y="37174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val 16">
            <a:extLst>
              <a:ext uri="{FF2B5EF4-FFF2-40B4-BE49-F238E27FC236}">
                <a16:creationId xmlns="" xmlns:a16="http://schemas.microsoft.com/office/drawing/2014/main" id="{81DE5141-DC2B-6B49-8FC4-33AE36B1E724}"/>
              </a:ext>
            </a:extLst>
          </p:cNvPr>
          <p:cNvSpPr/>
          <p:nvPr/>
        </p:nvSpPr>
        <p:spPr>
          <a:xfrm>
            <a:off x="7726120" y="37873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 xmlns:a16="http://schemas.microsoft.com/office/drawing/2014/main" id="{5DCDC9C8-817E-634C-962C-C1064A1BB509}"/>
              </a:ext>
            </a:extLst>
          </p:cNvPr>
          <p:cNvSpPr/>
          <p:nvPr/>
        </p:nvSpPr>
        <p:spPr>
          <a:xfrm>
            <a:off x="7834070" y="39270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 xmlns:a16="http://schemas.microsoft.com/office/drawing/2014/main" id="{6331CC99-6A0C-C443-889B-EA8DF3D61DC3}"/>
              </a:ext>
            </a:extLst>
          </p:cNvPr>
          <p:cNvSpPr/>
          <p:nvPr/>
        </p:nvSpPr>
        <p:spPr>
          <a:xfrm>
            <a:off x="7586420" y="38762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Oval 19">
            <a:extLst>
              <a:ext uri="{FF2B5EF4-FFF2-40B4-BE49-F238E27FC236}">
                <a16:creationId xmlns="" xmlns:a16="http://schemas.microsoft.com/office/drawing/2014/main" id="{6E3D4B32-FFE1-FC47-8CEC-893327A88842}"/>
              </a:ext>
            </a:extLst>
          </p:cNvPr>
          <p:cNvSpPr/>
          <p:nvPr/>
        </p:nvSpPr>
        <p:spPr>
          <a:xfrm>
            <a:off x="7732470" y="362392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Oval 20">
            <a:extLst>
              <a:ext uri="{FF2B5EF4-FFF2-40B4-BE49-F238E27FC236}">
                <a16:creationId xmlns="" xmlns:a16="http://schemas.microsoft.com/office/drawing/2014/main" id="{157D2E3B-F0A5-D940-B83D-D43C32CEE373}"/>
              </a:ext>
            </a:extLst>
          </p:cNvPr>
          <p:cNvSpPr/>
          <p:nvPr/>
        </p:nvSpPr>
        <p:spPr>
          <a:xfrm>
            <a:off x="7643570" y="39905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Oval 21">
            <a:extLst>
              <a:ext uri="{FF2B5EF4-FFF2-40B4-BE49-F238E27FC236}">
                <a16:creationId xmlns="" xmlns:a16="http://schemas.microsoft.com/office/drawing/2014/main" id="{57AB905E-3BA8-1D43-BA1C-04D81AD6BF26}"/>
              </a:ext>
            </a:extLst>
          </p:cNvPr>
          <p:cNvSpPr/>
          <p:nvPr/>
        </p:nvSpPr>
        <p:spPr>
          <a:xfrm>
            <a:off x="3834525" y="56358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Oval 22">
            <a:extLst>
              <a:ext uri="{FF2B5EF4-FFF2-40B4-BE49-F238E27FC236}">
                <a16:creationId xmlns="" xmlns:a16="http://schemas.microsoft.com/office/drawing/2014/main" id="{CE19FEA4-4E70-2D42-A360-EBDE77318178}"/>
              </a:ext>
            </a:extLst>
          </p:cNvPr>
          <p:cNvSpPr/>
          <p:nvPr/>
        </p:nvSpPr>
        <p:spPr>
          <a:xfrm>
            <a:off x="4066690" y="560309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Oval 23">
            <a:extLst>
              <a:ext uri="{FF2B5EF4-FFF2-40B4-BE49-F238E27FC236}">
                <a16:creationId xmlns="" xmlns:a16="http://schemas.microsoft.com/office/drawing/2014/main" id="{F5A42345-3494-C241-A7B7-03B80C3D6B31}"/>
              </a:ext>
            </a:extLst>
          </p:cNvPr>
          <p:cNvSpPr/>
          <p:nvPr/>
        </p:nvSpPr>
        <p:spPr>
          <a:xfrm>
            <a:off x="4155590" y="61057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Oval 24">
            <a:extLst>
              <a:ext uri="{FF2B5EF4-FFF2-40B4-BE49-F238E27FC236}">
                <a16:creationId xmlns="" xmlns:a16="http://schemas.microsoft.com/office/drawing/2014/main" id="{AAFC88F9-B4B3-B840-9062-B877FB9C5AB4}"/>
              </a:ext>
            </a:extLst>
          </p:cNvPr>
          <p:cNvSpPr/>
          <p:nvPr/>
        </p:nvSpPr>
        <p:spPr>
          <a:xfrm>
            <a:off x="3664890" y="585902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 xmlns:a16="http://schemas.microsoft.com/office/drawing/2014/main" id="{418C5201-8DEA-0A47-BDA1-5BCFDBA922FD}"/>
              </a:ext>
            </a:extLst>
          </p:cNvPr>
          <p:cNvSpPr/>
          <p:nvPr/>
        </p:nvSpPr>
        <p:spPr>
          <a:xfrm>
            <a:off x="3575990" y="64856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 xmlns:a16="http://schemas.microsoft.com/office/drawing/2014/main" id="{1C764299-D749-FA41-98D1-FD436661E535}"/>
              </a:ext>
            </a:extLst>
          </p:cNvPr>
          <p:cNvSpPr/>
          <p:nvPr/>
        </p:nvSpPr>
        <p:spPr>
          <a:xfrm>
            <a:off x="3891675" y="606131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 xmlns:a16="http://schemas.microsoft.com/office/drawing/2014/main" id="{4A721972-7F05-EF46-8C14-91E2995406FC}"/>
              </a:ext>
            </a:extLst>
          </p:cNvPr>
          <p:cNvSpPr/>
          <p:nvPr/>
        </p:nvSpPr>
        <p:spPr>
          <a:xfrm>
            <a:off x="4011370" y="63418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9" name="Oval 28">
            <a:extLst>
              <a:ext uri="{FF2B5EF4-FFF2-40B4-BE49-F238E27FC236}">
                <a16:creationId xmlns="" xmlns:a16="http://schemas.microsoft.com/office/drawing/2014/main" id="{0D4E2DD4-DD07-1644-8E05-DE13739A4E96}"/>
              </a:ext>
            </a:extLst>
          </p:cNvPr>
          <p:cNvSpPr/>
          <p:nvPr/>
        </p:nvSpPr>
        <p:spPr>
          <a:xfrm>
            <a:off x="7586420" y="62529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Oval 29">
            <a:extLst>
              <a:ext uri="{FF2B5EF4-FFF2-40B4-BE49-F238E27FC236}">
                <a16:creationId xmlns="" xmlns:a16="http://schemas.microsoft.com/office/drawing/2014/main" id="{19DEB333-B0C1-984E-918D-018D15896E6B}"/>
              </a:ext>
            </a:extLst>
          </p:cNvPr>
          <p:cNvSpPr/>
          <p:nvPr/>
        </p:nvSpPr>
        <p:spPr>
          <a:xfrm>
            <a:off x="7878520" y="63743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 xmlns:a16="http://schemas.microsoft.com/office/drawing/2014/main" id="{620D9561-7AAC-304E-9739-83C313A364C2}"/>
              </a:ext>
            </a:extLst>
          </p:cNvPr>
          <p:cNvSpPr/>
          <p:nvPr/>
        </p:nvSpPr>
        <p:spPr>
          <a:xfrm>
            <a:off x="7878520" y="668925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 xmlns:a16="http://schemas.microsoft.com/office/drawing/2014/main" id="{EBBB8FD8-57FB-F64E-BC50-E6B63044B030}"/>
              </a:ext>
            </a:extLst>
          </p:cNvPr>
          <p:cNvSpPr/>
          <p:nvPr/>
        </p:nvSpPr>
        <p:spPr>
          <a:xfrm>
            <a:off x="7416785" y="64760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3" name="Oval 32">
            <a:extLst>
              <a:ext uri="{FF2B5EF4-FFF2-40B4-BE49-F238E27FC236}">
                <a16:creationId xmlns="" xmlns:a16="http://schemas.microsoft.com/office/drawing/2014/main" id="{3B7266DB-F6F8-BA4E-BF9E-90CD6210590A}"/>
              </a:ext>
            </a:extLst>
          </p:cNvPr>
          <p:cNvSpPr/>
          <p:nvPr/>
        </p:nvSpPr>
        <p:spPr>
          <a:xfrm>
            <a:off x="7327885" y="71027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 xmlns:a16="http://schemas.microsoft.com/office/drawing/2014/main" id="{CD49DAA1-B1B2-0F45-B384-C6778D9E3D4C}"/>
              </a:ext>
            </a:extLst>
          </p:cNvPr>
          <p:cNvSpPr/>
          <p:nvPr/>
        </p:nvSpPr>
        <p:spPr>
          <a:xfrm>
            <a:off x="7541970" y="671119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 xmlns:a16="http://schemas.microsoft.com/office/drawing/2014/main" id="{AA798243-35B0-1E45-8976-F0AAECDBF61E}"/>
              </a:ext>
            </a:extLst>
          </p:cNvPr>
          <p:cNvSpPr/>
          <p:nvPr/>
        </p:nvSpPr>
        <p:spPr>
          <a:xfrm>
            <a:off x="7763265" y="6958889"/>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6" name="TextBox 35">
            <a:extLst>
              <a:ext uri="{FF2B5EF4-FFF2-40B4-BE49-F238E27FC236}">
                <a16:creationId xmlns="" xmlns:a16="http://schemas.microsoft.com/office/drawing/2014/main" id="{A0CEB68B-3037-2042-9A54-271E51880A4A}"/>
              </a:ext>
            </a:extLst>
          </p:cNvPr>
          <p:cNvSpPr txBox="1"/>
          <p:nvPr/>
        </p:nvSpPr>
        <p:spPr>
          <a:xfrm>
            <a:off x="2983452" y="1563879"/>
            <a:ext cx="1776437" cy="461665"/>
          </a:xfrm>
          <a:prstGeom prst="rect">
            <a:avLst/>
          </a:prstGeom>
          <a:noFill/>
        </p:spPr>
        <p:txBody>
          <a:bodyPr wrap="square" rtlCol="0">
            <a:spAutoFit/>
          </a:bodyPr>
          <a:lstStyle/>
          <a:p>
            <a:pPr algn="ctr"/>
            <a:r>
              <a:rPr lang="ro-RO" sz="2400" dirty="0" err="1"/>
              <a:t>Low</a:t>
            </a:r>
            <a:r>
              <a:rPr lang="ro-RO" sz="2400" dirty="0"/>
              <a:t> </a:t>
            </a:r>
            <a:r>
              <a:rPr lang="ro-RO" sz="2400" dirty="0" err="1"/>
              <a:t>Bias</a:t>
            </a:r>
            <a:endParaRPr lang="ro-RO" sz="2400" dirty="0"/>
          </a:p>
        </p:txBody>
      </p:sp>
      <p:sp>
        <p:nvSpPr>
          <p:cNvPr id="37" name="TextBox 36">
            <a:extLst>
              <a:ext uri="{FF2B5EF4-FFF2-40B4-BE49-F238E27FC236}">
                <a16:creationId xmlns="" xmlns:a16="http://schemas.microsoft.com/office/drawing/2014/main" id="{36C5B1ED-D35B-7945-9EF4-3DC885285402}"/>
              </a:ext>
            </a:extLst>
          </p:cNvPr>
          <p:cNvSpPr txBox="1"/>
          <p:nvPr/>
        </p:nvSpPr>
        <p:spPr>
          <a:xfrm>
            <a:off x="6279051" y="1566814"/>
            <a:ext cx="1776437" cy="461665"/>
          </a:xfrm>
          <a:prstGeom prst="rect">
            <a:avLst/>
          </a:prstGeom>
          <a:noFill/>
        </p:spPr>
        <p:txBody>
          <a:bodyPr wrap="square" rtlCol="0">
            <a:spAutoFit/>
          </a:bodyPr>
          <a:lstStyle/>
          <a:p>
            <a:pPr algn="ctr"/>
            <a:r>
              <a:rPr lang="ro-RO" sz="2400" dirty="0" err="1"/>
              <a:t>High</a:t>
            </a:r>
            <a:r>
              <a:rPr lang="ro-RO" sz="2400" dirty="0"/>
              <a:t> </a:t>
            </a:r>
            <a:r>
              <a:rPr lang="ro-RO" sz="2400" dirty="0" err="1"/>
              <a:t>Bias</a:t>
            </a:r>
            <a:endParaRPr lang="ro-RO" sz="2400" dirty="0"/>
          </a:p>
        </p:txBody>
      </p:sp>
      <p:sp>
        <p:nvSpPr>
          <p:cNvPr id="38" name="TextBox 37">
            <a:extLst>
              <a:ext uri="{FF2B5EF4-FFF2-40B4-BE49-F238E27FC236}">
                <a16:creationId xmlns="" xmlns:a16="http://schemas.microsoft.com/office/drawing/2014/main" id="{DF6AE340-E74D-7E4D-8891-F4D5591787B8}"/>
              </a:ext>
            </a:extLst>
          </p:cNvPr>
          <p:cNvSpPr txBox="1"/>
          <p:nvPr/>
        </p:nvSpPr>
        <p:spPr>
          <a:xfrm rot="16200000">
            <a:off x="1376178" y="5781602"/>
            <a:ext cx="2491833" cy="461665"/>
          </a:xfrm>
          <a:prstGeom prst="rect">
            <a:avLst/>
          </a:prstGeom>
          <a:noFill/>
        </p:spPr>
        <p:txBody>
          <a:bodyPr wrap="square" rtlCol="0">
            <a:spAutoFit/>
          </a:bodyPr>
          <a:lstStyle/>
          <a:p>
            <a:pPr algn="ctr"/>
            <a:r>
              <a:rPr lang="ro-RO" sz="2400" dirty="0" err="1"/>
              <a:t>High</a:t>
            </a:r>
            <a:r>
              <a:rPr lang="ro-RO" sz="2400" dirty="0"/>
              <a:t> </a:t>
            </a:r>
            <a:r>
              <a:rPr lang="ro-RO" sz="2400" dirty="0" err="1"/>
              <a:t>Variance</a:t>
            </a:r>
            <a:endParaRPr lang="ro-RO" sz="2400" dirty="0"/>
          </a:p>
        </p:txBody>
      </p:sp>
      <p:sp>
        <p:nvSpPr>
          <p:cNvPr id="39" name="TextBox 38">
            <a:extLst>
              <a:ext uri="{FF2B5EF4-FFF2-40B4-BE49-F238E27FC236}">
                <a16:creationId xmlns="" xmlns:a16="http://schemas.microsoft.com/office/drawing/2014/main" id="{E8623C8E-9404-1C4B-B560-13DCD16C54F2}"/>
              </a:ext>
            </a:extLst>
          </p:cNvPr>
          <p:cNvSpPr txBox="1"/>
          <p:nvPr/>
        </p:nvSpPr>
        <p:spPr>
          <a:xfrm rot="16200000">
            <a:off x="1380866" y="3113513"/>
            <a:ext cx="2491836" cy="461665"/>
          </a:xfrm>
          <a:prstGeom prst="rect">
            <a:avLst/>
          </a:prstGeom>
          <a:noFill/>
        </p:spPr>
        <p:txBody>
          <a:bodyPr wrap="square" rtlCol="0">
            <a:spAutoFit/>
          </a:bodyPr>
          <a:lstStyle/>
          <a:p>
            <a:pPr algn="ctr"/>
            <a:r>
              <a:rPr lang="ro-RO" sz="2400" dirty="0" err="1"/>
              <a:t>Low</a:t>
            </a:r>
            <a:r>
              <a:rPr lang="ro-RO" sz="2400" dirty="0"/>
              <a:t> </a:t>
            </a:r>
            <a:r>
              <a:rPr lang="ro-RO" sz="2400" dirty="0" err="1"/>
              <a:t>Variance</a:t>
            </a:r>
            <a:endParaRPr lang="ro-RO" sz="2400" dirty="0"/>
          </a:p>
        </p:txBody>
      </p:sp>
    </p:spTree>
    <p:extLst>
      <p:ext uri="{BB962C8B-B14F-4D97-AF65-F5344CB8AC3E}">
        <p14:creationId xmlns:p14="http://schemas.microsoft.com/office/powerpoint/2010/main" val="255225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5121476"/>
          </a:xfrm>
          <a:prstGeom prst="rect">
            <a:avLst/>
          </a:prstGeom>
          <a:noFill/>
          <a:ln>
            <a:noFill/>
          </a:ln>
        </p:spPr>
        <p:txBody>
          <a:bodyPr lIns="0" tIns="0" rIns="0" bIns="0"/>
          <a:lstStyle/>
          <a:p>
            <a:pPr lvl="1" algn="just" fontAlgn="base"/>
            <a:r>
              <a:rPr lang="en-US" sz="2400" b="1" dirty="0" smtClean="0"/>
              <a:t>OVERFITTING</a:t>
            </a:r>
          </a:p>
          <a:p>
            <a:pPr lvl="1" algn="just" fontAlgn="base"/>
            <a:endParaRPr lang="en-US" sz="2400" b="1" dirty="0" smtClean="0"/>
          </a:p>
          <a:p>
            <a:pPr marL="914400" lvl="1" indent="-457200" algn="just" fontAlgn="base">
              <a:buFont typeface="Arial" pitchFamily="34" charset="0"/>
              <a:buChar char="•"/>
            </a:pPr>
            <a:r>
              <a:rPr lang="en-US" sz="2000" dirty="0" smtClean="0"/>
              <a:t>Overfitting </a:t>
            </a:r>
            <a:r>
              <a:rPr lang="en-US" sz="2000" dirty="0"/>
              <a:t>happens when a model learns the detail and noise in the training data to the extent that it negatively impacts the performance of the model on new data. </a:t>
            </a:r>
            <a:endParaRPr lang="en-US" sz="2000" dirty="0" smtClean="0"/>
          </a:p>
          <a:p>
            <a:pPr marL="914400" lvl="1" indent="-457200" algn="just" fontAlgn="base">
              <a:buFont typeface="Arial" pitchFamily="34" charset="0"/>
              <a:buChar char="•"/>
            </a:pPr>
            <a:r>
              <a:rPr lang="en-US" sz="2000" dirty="0" smtClean="0"/>
              <a:t>This </a:t>
            </a:r>
            <a:r>
              <a:rPr lang="en-US" sz="2000" dirty="0"/>
              <a:t>means that the noise or random fluctuations in the training data is picked up and learned as concepts by the model. The problem is that these concepts do not apply to new data and negatively impact the models ability to generalize</a:t>
            </a:r>
            <a:r>
              <a:rPr lang="en-US" sz="2000" dirty="0" smtClean="0"/>
              <a:t>.</a:t>
            </a:r>
          </a:p>
          <a:p>
            <a:pPr marL="914400" lvl="1" indent="-457200" algn="just" fontAlgn="base">
              <a:buFont typeface="Arial" pitchFamily="34" charset="0"/>
              <a:buChar char="•"/>
            </a:pPr>
            <a:endParaRPr lang="en-US" sz="2400" dirty="0"/>
          </a:p>
          <a:p>
            <a:pPr lvl="1" algn="just" fontAlgn="base"/>
            <a:r>
              <a:rPr lang="en-US" sz="2400" b="1" dirty="0" smtClean="0"/>
              <a:t>UNDERFITTING</a:t>
            </a:r>
          </a:p>
          <a:p>
            <a:pPr marL="914400" lvl="1" indent="-457200" algn="just" fontAlgn="base">
              <a:buFont typeface="Arial" pitchFamily="34" charset="0"/>
              <a:buChar char="•"/>
            </a:pPr>
            <a:r>
              <a:rPr lang="en-US" sz="2000" dirty="0" err="1"/>
              <a:t>Underfitting</a:t>
            </a:r>
            <a:r>
              <a:rPr lang="en-US" sz="2000" dirty="0"/>
              <a:t> refers to a model that can neither model the training data nor generalize to new data.</a:t>
            </a:r>
          </a:p>
          <a:p>
            <a:pPr marL="914400" lvl="1" indent="-457200" algn="just" fontAlgn="base">
              <a:buFont typeface="Arial" pitchFamily="34" charset="0"/>
              <a:buChar char="•"/>
            </a:pPr>
            <a:r>
              <a:rPr lang="en-US" sz="2000" dirty="0"/>
              <a:t>An </a:t>
            </a:r>
            <a:r>
              <a:rPr lang="en-US" sz="2000" dirty="0" err="1"/>
              <a:t>underfit</a:t>
            </a:r>
            <a:r>
              <a:rPr lang="en-US" sz="2000" dirty="0"/>
              <a:t> machine learning model is not a suitable model and will be obvious as it will have poor performance on the training data.</a:t>
            </a:r>
          </a:p>
          <a:p>
            <a:pPr lvl="1" algn="just" fontAlgn="base"/>
            <a:endParaRPr lang="en-US" sz="2400" b="1" dirty="0" smtClean="0"/>
          </a:p>
          <a:p>
            <a:pPr lvl="1" algn="just" fontAlgn="base"/>
            <a:endParaRPr lang="en-US" sz="2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Perhaps the most important problem of learning?</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extLst>
      <p:ext uri="{BB962C8B-B14F-4D97-AF65-F5344CB8AC3E}">
        <p14:creationId xmlns:p14="http://schemas.microsoft.com/office/powerpoint/2010/main" val="112430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1: regression task</a:t>
            </a: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2: classification task</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736152"/>
          </a:xfrm>
        </p:spPr>
        <p:txBody>
          <a:bodyPr/>
          <a:lstStyle/>
          <a:p>
            <a:pPr algn="ctr"/>
            <a:r>
              <a:rPr lang="en-US" sz="5400" dirty="0"/>
              <a:t>Procedural View</a:t>
            </a:r>
          </a:p>
        </p:txBody>
      </p:sp>
      <p:sp>
        <p:nvSpPr>
          <p:cNvPr id="3" name="Content Placeholder 2"/>
          <p:cNvSpPr>
            <a:spLocks noGrp="1"/>
          </p:cNvSpPr>
          <p:nvPr>
            <p:ph type="subTitle" idx="1"/>
          </p:nvPr>
        </p:nvSpPr>
        <p:spPr>
          <a:xfrm>
            <a:off x="504000" y="1882588"/>
            <a:ext cx="9071640" cy="4937760"/>
          </a:xfrm>
        </p:spPr>
        <p:txBody>
          <a:bodyPr>
            <a:normAutofit lnSpcReduction="10000"/>
          </a:bodyPr>
          <a:lstStyle/>
          <a:p>
            <a:pPr marL="457200" indent="-457200">
              <a:buFont typeface="Arial" panose="020B0604020202020204" pitchFamily="34" charset="0"/>
              <a:buChar char="•"/>
            </a:pPr>
            <a:r>
              <a:rPr lang="en-US" sz="2800" dirty="0"/>
              <a:t>Training Stage:</a:t>
            </a:r>
          </a:p>
          <a:p>
            <a:pPr marL="457200" lvl="1" indent="-457200" algn="l">
              <a:buFont typeface="Wingdings" pitchFamily="2" charset="2"/>
              <a:buChar char="Ø"/>
            </a:pPr>
            <a:r>
              <a:rPr lang="en-US" sz="2400" dirty="0"/>
              <a:t>Raw data </a:t>
            </a:r>
            <a:r>
              <a:rPr lang="en-US" sz="2400" dirty="0">
                <a:sym typeface="Wingdings"/>
              </a:rPr>
              <a:t> x  </a:t>
            </a:r>
          </a:p>
          <a:p>
            <a:pPr marL="457200" lvl="1" algn="l"/>
            <a:r>
              <a:rPr lang="en-US" sz="2400" dirty="0">
                <a:sym typeface="Wingdings"/>
              </a:rPr>
              <a:t>(feature extraction)</a:t>
            </a:r>
          </a:p>
          <a:p>
            <a:pPr marL="457200" lvl="1" indent="-457200" algn="l">
              <a:buFont typeface="Wingdings" pitchFamily="2" charset="2"/>
              <a:buChar char="Ø"/>
            </a:pPr>
            <a:r>
              <a:rPr lang="en-US" sz="2400" dirty="0">
                <a:sym typeface="Wingdings"/>
              </a:rPr>
              <a:t>Training data {(x, y)}  f 		 </a:t>
            </a:r>
          </a:p>
          <a:p>
            <a:pPr marL="457200" lvl="1" algn="l"/>
            <a:r>
              <a:rPr lang="en-US" sz="2400" dirty="0">
                <a:sym typeface="Wingdings"/>
              </a:rPr>
              <a:t>(learning)</a:t>
            </a:r>
          </a:p>
          <a:p>
            <a:pPr marL="457200" indent="-457200">
              <a:buFont typeface="Arial" panose="020B0604020202020204" pitchFamily="34" charset="0"/>
              <a:buChar char="•"/>
            </a:pPr>
            <a:endParaRPr lang="en-US" sz="2800" dirty="0">
              <a:sym typeface="Wingdings"/>
            </a:endParaRPr>
          </a:p>
          <a:p>
            <a:pPr marL="457200" indent="-457200">
              <a:buFont typeface="Arial" panose="020B0604020202020204" pitchFamily="34" charset="0"/>
              <a:buChar char="•"/>
            </a:pPr>
            <a:r>
              <a:rPr lang="en-US" sz="2800" dirty="0">
                <a:sym typeface="Wingdings"/>
              </a:rPr>
              <a:t>Testing Stage:</a:t>
            </a:r>
          </a:p>
          <a:p>
            <a:pPr marL="457200" lvl="1" indent="-457200" algn="l">
              <a:buFont typeface="Wingdings" pitchFamily="2" charset="2"/>
              <a:buChar char="Ø"/>
            </a:pPr>
            <a:r>
              <a:rPr lang="en-US" sz="2400" dirty="0"/>
              <a:t>Raw data </a:t>
            </a:r>
            <a:r>
              <a:rPr lang="en-US" sz="2400" dirty="0">
                <a:sym typeface="Wingdings"/>
              </a:rPr>
              <a:t> x  </a:t>
            </a:r>
          </a:p>
          <a:p>
            <a:pPr marL="457200" lvl="1" algn="l"/>
            <a:r>
              <a:rPr lang="en-US" sz="2400" dirty="0">
                <a:sym typeface="Wingdings"/>
              </a:rPr>
              <a:t>(feature extraction)</a:t>
            </a:r>
          </a:p>
          <a:p>
            <a:pPr marL="457200" lvl="1" indent="-457200" algn="l">
              <a:buFont typeface="Wingdings" pitchFamily="2" charset="2"/>
              <a:buChar char="Ø"/>
            </a:pPr>
            <a:r>
              <a:rPr lang="en-US" sz="2400" dirty="0">
                <a:sym typeface="Wingdings"/>
              </a:rPr>
              <a:t>T</a:t>
            </a:r>
            <a:r>
              <a:rPr lang="en-US" sz="2400" dirty="0"/>
              <a:t>est data x </a:t>
            </a:r>
            <a:r>
              <a:rPr lang="en-US" sz="2400" dirty="0">
                <a:sym typeface="Wingdings"/>
              </a:rPr>
              <a:t> f(x) 	  </a:t>
            </a:r>
          </a:p>
          <a:p>
            <a:pPr marL="457200" lvl="1" algn="l"/>
            <a:r>
              <a:rPr lang="en-US" sz="2400" dirty="0">
                <a:sym typeface="Wingdings"/>
              </a:rPr>
              <a:t>(apply function, evaluate error)</a:t>
            </a:r>
            <a:endParaRPr lang="en-US" sz="2400" dirty="0"/>
          </a:p>
        </p:txBody>
      </p:sp>
    </p:spTree>
    <p:extLst>
      <p:ext uri="{BB962C8B-B14F-4D97-AF65-F5344CB8AC3E}">
        <p14:creationId xmlns:p14="http://schemas.microsoft.com/office/powerpoint/2010/main" val="4471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942629"/>
          </a:xfrm>
        </p:spPr>
        <p:txBody>
          <a:bodyPr/>
          <a:lstStyle/>
          <a:p>
            <a:pPr algn="ctr"/>
            <a:r>
              <a:rPr lang="en-US" sz="4800" dirty="0"/>
              <a:t>Important Concepts</a:t>
            </a:r>
          </a:p>
        </p:txBody>
      </p:sp>
      <p:sp>
        <p:nvSpPr>
          <p:cNvPr id="3" name="Content Placeholder 2"/>
          <p:cNvSpPr>
            <a:spLocks noGrp="1"/>
          </p:cNvSpPr>
          <p:nvPr>
            <p:ph type="subTitle" idx="1"/>
          </p:nvPr>
        </p:nvSpPr>
        <p:spPr>
          <a:xfrm>
            <a:off x="504000" y="1769039"/>
            <a:ext cx="9071640" cy="4771609"/>
          </a:xfrm>
        </p:spPr>
        <p:txBody>
          <a:bodyPr>
            <a:normAutofit lnSpcReduction="10000"/>
          </a:bodyPr>
          <a:lstStyle/>
          <a:p>
            <a:pPr marL="457200" indent="-457200">
              <a:buFont typeface="Arial" panose="020B0604020202020204" pitchFamily="34" charset="0"/>
              <a:buChar char="•"/>
            </a:pPr>
            <a:r>
              <a:rPr lang="en-US" sz="2800" dirty="0"/>
              <a:t>Model capacity</a:t>
            </a:r>
          </a:p>
          <a:p>
            <a:pPr marL="457200" lvl="1" indent="-457200" algn="l">
              <a:buFont typeface="Wingdings" pitchFamily="2" charset="2"/>
              <a:buChar char="Ø"/>
            </a:pPr>
            <a:r>
              <a:rPr lang="en-US" sz="2400" dirty="0"/>
              <a:t>Measure how large hypothesis class H is?</a:t>
            </a:r>
          </a:p>
          <a:p>
            <a:pPr marL="457200" lvl="1" indent="-457200" algn="l">
              <a:buFont typeface="Wingdings" pitchFamily="2" charset="2"/>
              <a:buChar char="Ø"/>
            </a:pPr>
            <a:r>
              <a:rPr lang="en-US" sz="2400" dirty="0"/>
              <a:t>Are all functions allowed?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Overfitting</a:t>
            </a:r>
          </a:p>
          <a:p>
            <a:pPr marL="457200" lvl="1" indent="-457200" algn="l">
              <a:buFont typeface="Wingdings" pitchFamily="2" charset="2"/>
              <a:buChar char="Ø"/>
            </a:pPr>
            <a:r>
              <a:rPr lang="en-US" sz="2400" dirty="0"/>
              <a:t>f works well on training data</a:t>
            </a:r>
          </a:p>
          <a:p>
            <a:pPr marL="457200" lvl="1" indent="-457200" algn="l">
              <a:buFont typeface="Wingdings" pitchFamily="2" charset="2"/>
              <a:buChar char="Ø"/>
            </a:pPr>
            <a:r>
              <a:rPr lang="en-US" sz="2400" dirty="0"/>
              <a:t>Works poorly on test data</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Generalization capacity</a:t>
            </a:r>
          </a:p>
          <a:p>
            <a:pPr marL="457200" lvl="1" indent="-457200" algn="l">
              <a:buFont typeface="Wingdings" pitchFamily="2" charset="2"/>
              <a:buChar char="Ø"/>
            </a:pPr>
            <a:r>
              <a:rPr lang="en-US" sz="2400" dirty="0"/>
              <a:t>The ability to achieve low error on new test data</a:t>
            </a:r>
          </a:p>
          <a:p>
            <a:pPr marL="457200" lvl="1" indent="-457200">
              <a:buFont typeface="Wingdings" pitchFamily="2" charset="2"/>
              <a:buChar char="Ø"/>
            </a:pPr>
            <a:endParaRPr lang="en-US" sz="2400" dirty="0"/>
          </a:p>
        </p:txBody>
      </p:sp>
    </p:spTree>
    <p:extLst>
      <p:ext uri="{BB962C8B-B14F-4D97-AF65-F5344CB8AC3E}">
        <p14:creationId xmlns:p14="http://schemas.microsoft.com/office/powerpoint/2010/main" val="31318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Splitting the data into</a:t>
            </a:r>
          </a:p>
          <a:p>
            <a:pPr algn="ctr"/>
            <a:r>
              <a:rPr lang="en-US" sz="4400" b="0" strike="noStrike" spc="-1" dirty="0">
                <a:solidFill>
                  <a:srgbClr val="000000"/>
                </a:solidFill>
                <a:uFill>
                  <a:solidFill>
                    <a:srgbClr val="FFFFFF"/>
                  </a:solidFill>
                </a:uFill>
                <a:latin typeface="Arial"/>
              </a:rPr>
              <a:t> training, validation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In order to build a model with good generalization capacity, we have to test it on unseen data</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First approach (works well when we have enough data):</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50% samples for training</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validation</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test</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(percentages can vary)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Why not just split the data into</a:t>
            </a:r>
          </a:p>
          <a:p>
            <a:pPr algn="ctr"/>
            <a:r>
              <a:rPr lang="en-US" sz="4400" b="0" strike="noStrike" spc="-1" dirty="0">
                <a:solidFill>
                  <a:srgbClr val="000000"/>
                </a:solidFill>
                <a:uFill>
                  <a:solidFill>
                    <a:srgbClr val="FFFFFF"/>
                  </a:solidFill>
                </a:uFill>
                <a:latin typeface="Arial"/>
              </a:rPr>
              <a:t> training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Repeatedly using the same split when trying different hy</a:t>
            </a:r>
            <a:r>
              <a:rPr lang="en-US" sz="2800" spc="-1" dirty="0">
                <a:solidFill>
                  <a:srgbClr val="000000"/>
                </a:solidFill>
                <a:uFill>
                  <a:solidFill>
                    <a:srgbClr val="FFFFFF"/>
                  </a:solidFill>
                </a:uFill>
                <a:latin typeface="Arial"/>
              </a:rPr>
              <a:t>perparameters can “wear out” the test set:</a:t>
            </a:r>
          </a:p>
          <a:p>
            <a:pPr marL="720000" indent="-457200">
              <a:spcAft>
                <a:spcPts val="1414"/>
              </a:spcAft>
              <a:buClr>
                <a:srgbClr val="FF0000"/>
              </a:buClr>
              <a:buSzPct val="100000"/>
              <a:buFont typeface="Wingdings" pitchFamily="2" charset="2"/>
              <a:buChar char="Ø"/>
            </a:pPr>
            <a:r>
              <a:rPr lang="en-US" sz="2800" b="0" strike="noStrike" spc="-1" dirty="0">
                <a:solidFill>
                  <a:srgbClr val="FF0000"/>
                </a:solidFill>
                <a:uFill>
                  <a:solidFill>
                    <a:srgbClr val="FFFFFF"/>
                  </a:solidFill>
                </a:uFill>
                <a:latin typeface="Arial"/>
              </a:rPr>
              <a:t>We are overfitting in hyperparameter space!</a:t>
            </a:r>
          </a:p>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We obtain a better error estimate by tuning the hyperparameters on a (different) validation set</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409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061967"/>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Learning paradigms</a:t>
            </a:r>
          </a:p>
        </p:txBody>
      </p:sp>
      <p:sp>
        <p:nvSpPr>
          <p:cNvPr id="59" name="TextShape 2"/>
          <p:cNvSpPr txBox="1"/>
          <p:nvPr/>
        </p:nvSpPr>
        <p:spPr>
          <a:xfrm>
            <a:off x="504000" y="1563481"/>
            <a:ext cx="9071640" cy="5694874"/>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Standard learning paradigms:</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Supervised learning</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U</a:t>
            </a:r>
            <a:r>
              <a:rPr lang="en-US" sz="2800" b="0" strike="noStrike" spc="-1" dirty="0">
                <a:solidFill>
                  <a:srgbClr val="000000"/>
                </a:solidFill>
                <a:uFill>
                  <a:solidFill>
                    <a:srgbClr val="FFFFFF"/>
                  </a:solidFill>
                </a:uFill>
                <a:latin typeface="Arial"/>
              </a:rPr>
              <a:t>nsupervised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Semi-supervised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Reinforcement learning</a:t>
            </a:r>
          </a:p>
          <a:p>
            <a:pPr marL="720000">
              <a:spcAft>
                <a:spcPts val="1414"/>
              </a:spcAft>
              <a:buClr>
                <a:srgbClr val="000000"/>
              </a:buClr>
              <a:buSzPct val="45000"/>
            </a:pPr>
            <a:endParaRPr lang="en-US" sz="1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Non-standard paradigms:</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A</a:t>
            </a:r>
            <a:r>
              <a:rPr lang="en-US" sz="2800" b="0" strike="noStrike" spc="-1" dirty="0">
                <a:solidFill>
                  <a:srgbClr val="000000"/>
                </a:solidFill>
                <a:uFill>
                  <a:solidFill>
                    <a:srgbClr val="FFFFFF"/>
                  </a:solidFill>
                </a:uFill>
                <a:latin typeface="Arial"/>
              </a:rPr>
              <a:t>ctive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Transfer learning</a:t>
            </a:r>
          </a:p>
          <a:p>
            <a:pPr marL="720000" indent="-457200">
              <a:spcAft>
                <a:spcPts val="1414"/>
              </a:spcAft>
              <a:buClr>
                <a:srgbClr val="000000"/>
              </a:buClr>
              <a:buSzPct val="100000"/>
              <a:buFont typeface="Wingdings" pitchFamily="2" charset="2"/>
              <a:buChar char="Ø"/>
            </a:pPr>
            <a:r>
              <a:rPr lang="en-US" sz="2800" spc="-1" dirty="0" err="1">
                <a:solidFill>
                  <a:srgbClr val="000000"/>
                </a:solidFill>
                <a:uFill>
                  <a:solidFill>
                    <a:srgbClr val="FFFFFF"/>
                  </a:solidFill>
                </a:uFill>
                <a:latin typeface="Arial"/>
              </a:rPr>
              <a:t>Transductive</a:t>
            </a:r>
            <a:r>
              <a:rPr lang="en-US" sz="2800" spc="-1" dirty="0">
                <a:solidFill>
                  <a:srgbClr val="000000"/>
                </a:solidFill>
                <a:uFill>
                  <a:solidFill>
                    <a:srgbClr val="FFFFFF"/>
                  </a:solidFill>
                </a:uFill>
                <a:latin typeface="Arial"/>
              </a:rPr>
              <a:t> learning</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74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Training, validation, test</a:t>
            </a:r>
          </a:p>
        </p:txBody>
      </p:sp>
      <p:pic>
        <p:nvPicPr>
          <p:cNvPr id="3" name="Picture 2" descr="A close up of a map&#10;&#10;Description automatically generated">
            <a:extLst>
              <a:ext uri="{FF2B5EF4-FFF2-40B4-BE49-F238E27FC236}">
                <a16:creationId xmlns="" xmlns:a16="http://schemas.microsoft.com/office/drawing/2014/main" id="{EBAFD68F-11AD-5D42-9B3E-E76F070A14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63480"/>
            <a:ext cx="10080625" cy="5453209"/>
          </a:xfrm>
          <a:prstGeom prst="rect">
            <a:avLst/>
          </a:prstGeom>
        </p:spPr>
      </p:pic>
    </p:spTree>
    <p:extLst>
      <p:ext uri="{BB962C8B-B14F-4D97-AF65-F5344CB8AC3E}">
        <p14:creationId xmlns:p14="http://schemas.microsoft.com/office/powerpoint/2010/main" val="337710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Another approach (works well when we have limited data):</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Split the data into k </a:t>
            </a:r>
            <a:r>
              <a:rPr lang="en-US" sz="2400" spc="-1" dirty="0">
                <a:solidFill>
                  <a:srgbClr val="000000"/>
                </a:solidFill>
                <a:uFill>
                  <a:solidFill>
                    <a:srgbClr val="FFFFFF"/>
                  </a:solidFill>
                </a:uFill>
                <a:latin typeface="Arial"/>
              </a:rPr>
              <a:t>equal parts </a:t>
            </a:r>
            <a:r>
              <a:rPr lang="en-US" sz="2400" b="0" strike="noStrike" spc="-1" dirty="0">
                <a:solidFill>
                  <a:srgbClr val="000000"/>
                </a:solidFill>
                <a:uFill>
                  <a:solidFill>
                    <a:srgbClr val="FFFFFF"/>
                  </a:solidFill>
                </a:uFill>
                <a:latin typeface="Arial"/>
              </a:rPr>
              <a:t>(folds)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Train on k-1 folds and test on the left out fold</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Repeat for k times</a:t>
            </a:r>
          </a:p>
          <a:p>
            <a:pPr marL="450900" indent="-342900">
              <a:spcAft>
                <a:spcPts val="1414"/>
              </a:spcAft>
              <a:buClr>
                <a:srgbClr val="000000"/>
              </a:buClr>
              <a:buSzPct val="100000"/>
              <a:buFont typeface="Wingdings" pitchFamily="2" charset="2"/>
              <a:buChar char="Ø"/>
            </a:pPr>
            <a:r>
              <a:rPr lang="en-US" sz="2400" spc="-1" dirty="0">
                <a:solidFill>
                  <a:srgbClr val="000000"/>
                </a:solidFill>
                <a:uFill>
                  <a:solidFill>
                    <a:srgbClr val="FFFFFF"/>
                  </a:solidFill>
                </a:uFill>
                <a:latin typeface="Arial"/>
              </a:rPr>
              <a:t>Average the results</a:t>
            </a:r>
          </a:p>
          <a:p>
            <a:pPr marL="450900" indent="-342900">
              <a:spcAft>
                <a:spcPts val="1414"/>
              </a:spcAft>
              <a:buClr>
                <a:srgbClr val="000000"/>
              </a:buClr>
              <a:buSzPct val="100000"/>
              <a:buFont typeface="Wingdings" pitchFamily="2" charset="2"/>
              <a:buChar char="Ø"/>
            </a:pPr>
            <a:endParaRPr lang="en-US" sz="2400"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When the number of folds is equal to the number of samples: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Leave-one-out cross-validation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 xmlns:a16="http://schemas.microsoft.com/office/drawing/2014/main" id="{A6674B05-93CA-B242-AA70-1691770373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4" y="1788101"/>
            <a:ext cx="10080625" cy="3983473"/>
          </a:xfrm>
          <a:prstGeom prst="rect">
            <a:avLst/>
          </a:prstGeom>
        </p:spPr>
      </p:pic>
    </p:spTree>
    <p:extLst>
      <p:ext uri="{BB962C8B-B14F-4D97-AF65-F5344CB8AC3E}">
        <p14:creationId xmlns:p14="http://schemas.microsoft.com/office/powerpoint/2010/main" val="3007533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 xmlns:a16="http://schemas.microsoft.com/office/drawing/2014/main" id="{F91ECF2D-B509-134F-B829-2C7BD9573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4" y="1756928"/>
            <a:ext cx="10080625" cy="3983473"/>
          </a:xfrm>
          <a:prstGeom prst="rect">
            <a:avLst/>
          </a:prstGeom>
        </p:spPr>
      </p:pic>
    </p:spTree>
    <p:extLst>
      <p:ext uri="{BB962C8B-B14F-4D97-AF65-F5344CB8AC3E}">
        <p14:creationId xmlns:p14="http://schemas.microsoft.com/office/powerpoint/2010/main" val="411530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 xmlns:a16="http://schemas.microsoft.com/office/drawing/2014/main" id="{55226BD9-6359-184C-9E4C-F05E27EE1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55" y="1767319"/>
            <a:ext cx="10080625" cy="3983473"/>
          </a:xfrm>
          <a:prstGeom prst="rect">
            <a:avLst/>
          </a:prstGeom>
        </p:spPr>
      </p:pic>
    </p:spTree>
    <p:extLst>
      <p:ext uri="{BB962C8B-B14F-4D97-AF65-F5344CB8AC3E}">
        <p14:creationId xmlns:p14="http://schemas.microsoft.com/office/powerpoint/2010/main" val="229941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4" name="Picture 3" descr="A close up of a map&#10;&#10;Description automatically generated">
            <a:extLst>
              <a:ext uri="{FF2B5EF4-FFF2-40B4-BE49-F238E27FC236}">
                <a16:creationId xmlns="" xmlns:a16="http://schemas.microsoft.com/office/drawing/2014/main" id="{2EA5C2D5-C2A0-E84B-AAF5-C5DF11C429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8101"/>
            <a:ext cx="10080625" cy="3983473"/>
          </a:xfrm>
          <a:prstGeom prst="rect">
            <a:avLst/>
          </a:prstGeom>
        </p:spPr>
      </p:pic>
    </p:spTree>
    <p:extLst>
      <p:ext uri="{BB962C8B-B14F-4D97-AF65-F5344CB8AC3E}">
        <p14:creationId xmlns:p14="http://schemas.microsoft.com/office/powerpoint/2010/main" val="9177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I</a:t>
            </a:r>
            <a:r>
              <a:rPr lang="en-US" sz="4400" b="0" strike="noStrike" spc="-1" dirty="0">
                <a:solidFill>
                  <a:srgbClr val="000000"/>
                </a:solidFill>
                <a:uFill>
                  <a:solidFill>
                    <a:srgbClr val="FFFFFF"/>
                  </a:solidFill>
                </a:uFill>
                <a:latin typeface="Arial"/>
              </a:rPr>
              <a:t>mproving generalization</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Early Stopping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Stop the learning process when we notice that the validation error starts to increase</a:t>
            </a:r>
          </a:p>
          <a:p>
            <a:pPr marL="108000">
              <a:spcAft>
                <a:spcPts val="1414"/>
              </a:spcAft>
              <a:buClr>
                <a:srgbClr val="000000"/>
              </a:buClr>
              <a:buSzPct val="100000"/>
            </a:pPr>
            <a:endParaRPr lang="en-US" sz="14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Regularization</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Add a penalty term to the loss function to reduce model complexity, by imposing smoothing restrictions or a limit on the weight vector norm: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Performance Evaluation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How do we evaluate an ML model?</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measure the accuracy / error on test data:</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Accuracy: 4 correct out of 6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Error: 2 wrong out of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193" name="TextShape 2"/>
          <p:cNvSpPr txBox="1"/>
          <p:nvPr/>
        </p:nvSpPr>
        <p:spPr>
          <a:xfrm>
            <a:off x="216670" y="1712208"/>
            <a:ext cx="5182565" cy="49766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We build the confusion matrix</a:t>
            </a: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Accuracy: the sum of </a:t>
            </a:r>
            <a:r>
              <a:rPr lang="en-US" sz="2200" spc="-1" dirty="0">
                <a:solidFill>
                  <a:srgbClr val="000000"/>
                </a:solidFill>
                <a:uFill>
                  <a:solidFill>
                    <a:srgbClr val="FFFFFF"/>
                  </a:solidFill>
                </a:uFill>
                <a:latin typeface="Arial"/>
              </a:rPr>
              <a:t>the </a:t>
            </a:r>
            <a:r>
              <a:rPr lang="en-US" sz="2200" b="0" strike="noStrike" spc="-1" dirty="0">
                <a:solidFill>
                  <a:srgbClr val="000000"/>
                </a:solidFill>
                <a:uFill>
                  <a:solidFill>
                    <a:srgbClr val="FFFFFF"/>
                  </a:solidFill>
                </a:uFill>
                <a:latin typeface="Arial"/>
              </a:rPr>
              <a:t>elements from the main diagonal divided by the sum of non-zero components (4/6)</a:t>
            </a: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Error</a:t>
            </a:r>
            <a:r>
              <a:rPr lang="en-US" sz="2200" spc="-1" dirty="0">
                <a:solidFill>
                  <a:srgbClr val="000000"/>
                </a:solidFill>
                <a:uFill>
                  <a:solidFill>
                    <a:srgbClr val="FFFFFF"/>
                  </a:solidFill>
                </a:uFill>
              </a:rPr>
              <a:t>: the sum of the elements outside the main diagonal divided by the sum of non-zero components </a:t>
            </a:r>
            <a:r>
              <a:rPr lang="en-US" sz="2200" b="0" strike="noStrike" spc="-1" dirty="0">
                <a:solidFill>
                  <a:srgbClr val="000000"/>
                </a:solidFill>
                <a:uFill>
                  <a:solidFill>
                    <a:srgbClr val="FFFFFF"/>
                  </a:solidFill>
                </a:uFill>
                <a:latin typeface="Arial"/>
              </a:rPr>
              <a:t>(2/6)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extLst>
              <p:ext uri="{D42A27DB-BD31-4B8C-83A1-F6EECF244321}">
                <p14:modId xmlns:p14="http://schemas.microsoft.com/office/powerpoint/2010/main" val="703951263"/>
              </p:ext>
            </p:extLst>
          </p:nvPr>
        </p:nvGraphicFramePr>
        <p:xfrm>
          <a:off x="5559795" y="4587240"/>
          <a:ext cx="4304160" cy="1889760"/>
        </p:xfrm>
        <a:graphic>
          <a:graphicData uri="http://schemas.openxmlformats.org/drawingml/2006/table">
            <a:tbl>
              <a:tblPr/>
              <a:tblGrid>
                <a:gridCol w="1301760">
                  <a:extLst>
                    <a:ext uri="{9D8B030D-6E8A-4147-A177-3AD203B41FA5}">
                      <a16:colId xmlns="" xmlns:a16="http://schemas.microsoft.com/office/drawing/2014/main" val="20000"/>
                    </a:ext>
                  </a:extLst>
                </a:gridCol>
                <a:gridCol w="955440">
                  <a:extLst>
                    <a:ext uri="{9D8B030D-6E8A-4147-A177-3AD203B41FA5}">
                      <a16:colId xmlns="" xmlns:a16="http://schemas.microsoft.com/office/drawing/2014/main" val="20001"/>
                    </a:ext>
                  </a:extLst>
                </a:gridCol>
                <a:gridCol w="1004760">
                  <a:extLst>
                    <a:ext uri="{9D8B030D-6E8A-4147-A177-3AD203B41FA5}">
                      <a16:colId xmlns="" xmlns:a16="http://schemas.microsoft.com/office/drawing/2014/main" val="20002"/>
                    </a:ext>
                  </a:extLst>
                </a:gridCol>
                <a:gridCol w="1042200">
                  <a:extLst>
                    <a:ext uri="{9D8B030D-6E8A-4147-A177-3AD203B41FA5}">
                      <a16:colId xmlns="" xmlns:a16="http://schemas.microsoft.com/office/drawing/2014/main" val="20003"/>
                    </a:ext>
                  </a:extLst>
                </a:gridCol>
              </a:tblGrid>
              <a:tr h="66060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Predicted</a:t>
                      </a:r>
                      <a:endParaRPr lang="en-US" sz="1800" b="0" strike="noStrike" spc="-1" dirty="0">
                        <a:solidFill>
                          <a:srgbClr val="000000"/>
                        </a:solidFill>
                        <a:uFill>
                          <a:solidFill>
                            <a:srgbClr val="FFFFFF"/>
                          </a:solidFill>
                        </a:uFill>
                        <a:latin typeface="Arial"/>
                      </a:endParaRPr>
                    </a:p>
                    <a:p>
                      <a:pPr algn="ctr">
                        <a:lnSpc>
                          <a:spcPct val="100000"/>
                        </a:lnSpc>
                      </a:pPr>
                      <a:r>
                        <a:rPr lang="en-US" sz="2000" b="0" strike="noStrike" spc="-1" dirty="0">
                          <a:solidFill>
                            <a:srgbClr val="000000"/>
                          </a:solidFill>
                          <a:uFill>
                            <a:solidFill>
                              <a:srgbClr val="FFFFFF"/>
                            </a:solidFill>
                          </a:uFill>
                          <a:latin typeface="Arial"/>
                          <a:ea typeface="Arial Unicode MS"/>
                        </a:rPr>
                        <a:t>Actual</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Canonical forms of supervised learning problems</a:t>
            </a: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Classification</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Regression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3234830" y="4622040"/>
            <a:ext cx="3623040" cy="2144520"/>
          </a:xfrm>
          <a:prstGeom prst="rect">
            <a:avLst/>
          </a:prstGeom>
          <a:ln>
            <a:noFill/>
          </a:ln>
        </p:spPr>
      </p:pic>
      <p:pic>
        <p:nvPicPr>
          <p:cNvPr id="92" name="Picture 91"/>
          <p:cNvPicPr/>
          <p:nvPr/>
        </p:nvPicPr>
        <p:blipFill>
          <a:blip r:embed="rId3"/>
          <a:stretch/>
        </p:blipFill>
        <p:spPr>
          <a:xfrm>
            <a:off x="3326270" y="1872720"/>
            <a:ext cx="3840480" cy="2150640"/>
          </a:xfrm>
          <a:prstGeom prst="rect">
            <a:avLst/>
          </a:prstGeom>
          <a:ln>
            <a:noFill/>
          </a:ln>
        </p:spPr>
      </p:pic>
    </p:spTree>
    <p:extLst>
      <p:ext uri="{BB962C8B-B14F-4D97-AF65-F5344CB8AC3E}">
        <p14:creationId xmlns:p14="http://schemas.microsoft.com/office/powerpoint/2010/main" val="303441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2475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compute Precision </a:t>
            </a:r>
            <a:r>
              <a:rPr lang="en-US" sz="2800" spc="-1" dirty="0">
                <a:solidFill>
                  <a:srgbClr val="000000"/>
                </a:solidFill>
                <a:uFill>
                  <a:solidFill>
                    <a:srgbClr val="FFFFFF"/>
                  </a:solidFill>
                </a:uFill>
                <a:latin typeface="Arial"/>
              </a:rPr>
              <a:t>and</a:t>
            </a:r>
            <a:r>
              <a:rPr lang="en-US" sz="2800" b="0" strike="noStrike" spc="-1" dirty="0">
                <a:solidFill>
                  <a:srgbClr val="000000"/>
                </a:solidFill>
                <a:uFill>
                  <a:solidFill>
                    <a:srgbClr val="FFFFFF"/>
                  </a:solidFill>
                </a:uFill>
                <a:latin typeface="Arial"/>
              </a:rPr>
              <a:t> Recall</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100000"/>
            </a:pPr>
            <a:r>
              <a:rPr lang="en-US" sz="2800" b="0" strike="noStrike" spc="-1" dirty="0">
                <a:solidFill>
                  <a:srgbClr val="000000"/>
                </a:solidFill>
                <a:uFill>
                  <a:solidFill>
                    <a:srgbClr val="FFFFFF"/>
                  </a:solidFill>
                </a:uFill>
                <a:latin typeface="Arial"/>
              </a:rPr>
              <a:t>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100000"/>
            </a:pPr>
            <a:r>
              <a:rPr lang="en-US" sz="2800" b="0" strike="noStrike" spc="-1" dirty="0">
                <a:solidFill>
                  <a:srgbClr val="000000"/>
                </a:solidFill>
                <a:uFill>
                  <a:solidFill>
                    <a:srgbClr val="FFFFFF"/>
                  </a:solidFill>
                </a:uFill>
                <a:latin typeface="Arial"/>
              </a:rPr>
              <a:t>          =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3052440"/>
            <a:ext cx="1402560" cy="1398600"/>
          </a:xfrm>
          <a:prstGeom prst="rect">
            <a:avLst/>
          </a:prstGeom>
          <a:ln>
            <a:noFill/>
          </a:ln>
        </p:spPr>
      </p:pic>
      <p:pic>
        <p:nvPicPr>
          <p:cNvPr id="286" name="Picture 285"/>
          <p:cNvPicPr/>
          <p:nvPr/>
        </p:nvPicPr>
        <p:blipFill>
          <a:blip r:embed="rId4"/>
          <a:stretch/>
        </p:blipFill>
        <p:spPr>
          <a:xfrm>
            <a:off x="3527640" y="3365280"/>
            <a:ext cx="1521000" cy="1153440"/>
          </a:xfrm>
          <a:prstGeom prst="rect">
            <a:avLst/>
          </a:prstGeom>
          <a:ln>
            <a:noFill/>
          </a:ln>
        </p:spPr>
      </p:pic>
      <p:pic>
        <p:nvPicPr>
          <p:cNvPr id="287" name="Picture 286"/>
          <p:cNvPicPr/>
          <p:nvPr/>
        </p:nvPicPr>
        <p:blipFill>
          <a:blip r:embed="rId5"/>
          <a:stretch/>
        </p:blipFill>
        <p:spPr>
          <a:xfrm>
            <a:off x="382320" y="3314880"/>
            <a:ext cx="1704240" cy="1136160"/>
          </a:xfrm>
          <a:prstGeom prst="rect">
            <a:avLst/>
          </a:prstGeom>
          <a:ln>
            <a:noFill/>
          </a:ln>
        </p:spPr>
      </p:pic>
      <p:pic>
        <p:nvPicPr>
          <p:cNvPr id="288" name="Picture 287"/>
          <p:cNvPicPr/>
          <p:nvPr/>
        </p:nvPicPr>
        <p:blipFill>
          <a:blip r:embed="rId6"/>
          <a:stretch/>
        </p:blipFill>
        <p:spPr>
          <a:xfrm>
            <a:off x="2199960" y="2835360"/>
            <a:ext cx="1222200" cy="1615680"/>
          </a:xfrm>
          <a:prstGeom prst="rect">
            <a:avLst/>
          </a:prstGeom>
          <a:ln>
            <a:noFill/>
          </a:ln>
        </p:spPr>
      </p:pic>
      <p:pic>
        <p:nvPicPr>
          <p:cNvPr id="289" name="Picture 288"/>
          <p:cNvPicPr/>
          <p:nvPr/>
        </p:nvPicPr>
        <p:blipFill>
          <a:blip r:embed="rId7"/>
          <a:stretch/>
        </p:blipFill>
        <p:spPr>
          <a:xfrm>
            <a:off x="8628480" y="2878200"/>
            <a:ext cx="1051560" cy="1572840"/>
          </a:xfrm>
          <a:prstGeom prst="rect">
            <a:avLst/>
          </a:prstGeom>
          <a:ln>
            <a:noFill/>
          </a:ln>
        </p:spPr>
      </p:pic>
      <p:sp>
        <p:nvSpPr>
          <p:cNvPr id="290"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Picture 296"/>
          <p:cNvPicPr/>
          <p:nvPr/>
        </p:nvPicPr>
        <p:blipFill>
          <a:blip r:embed="rId2"/>
          <a:stretch/>
        </p:blipFill>
        <p:spPr>
          <a:xfrm>
            <a:off x="4713120" y="5449680"/>
            <a:ext cx="1779120" cy="1186200"/>
          </a:xfrm>
          <a:prstGeom prst="rect">
            <a:avLst/>
          </a:prstGeom>
          <a:ln>
            <a:noFill/>
          </a:ln>
        </p:spPr>
      </p:pic>
      <p:sp>
        <p:nvSpPr>
          <p:cNvPr id="29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99" name="TextShape 2"/>
          <p:cNvSpPr txBox="1"/>
          <p:nvPr/>
        </p:nvSpPr>
        <p:spPr>
          <a:xfrm>
            <a:off x="360000" y="1728439"/>
            <a:ext cx="7319880" cy="5675321"/>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We build the Precision-Recall curve</a:t>
            </a:r>
          </a:p>
        </p:txBody>
      </p:sp>
      <p:pic>
        <p:nvPicPr>
          <p:cNvPr id="300" name="Picture 299"/>
          <p:cNvPicPr/>
          <p:nvPr/>
        </p:nvPicPr>
        <p:blipFill>
          <a:blip r:embed="rId3"/>
          <a:stretch/>
        </p:blipFill>
        <p:spPr>
          <a:xfrm>
            <a:off x="2072160" y="5240520"/>
            <a:ext cx="1402560" cy="1398600"/>
          </a:xfrm>
          <a:prstGeom prst="rect">
            <a:avLst/>
          </a:prstGeom>
          <a:ln>
            <a:noFill/>
          </a:ln>
        </p:spPr>
      </p:pic>
      <p:pic>
        <p:nvPicPr>
          <p:cNvPr id="301" name="Picture 300"/>
          <p:cNvPicPr/>
          <p:nvPr/>
        </p:nvPicPr>
        <p:blipFill>
          <a:blip r:embed="rId4"/>
          <a:stretch/>
        </p:blipFill>
        <p:spPr>
          <a:xfrm>
            <a:off x="3383280" y="3031920"/>
            <a:ext cx="1521000" cy="1153440"/>
          </a:xfrm>
          <a:prstGeom prst="rect">
            <a:avLst/>
          </a:prstGeom>
          <a:ln>
            <a:noFill/>
          </a:ln>
        </p:spPr>
      </p:pic>
      <p:pic>
        <p:nvPicPr>
          <p:cNvPr id="302" name="Picture 301"/>
          <p:cNvPicPr/>
          <p:nvPr/>
        </p:nvPicPr>
        <p:blipFill>
          <a:blip r:embed="rId5"/>
          <a:stretch/>
        </p:blipFill>
        <p:spPr>
          <a:xfrm>
            <a:off x="5701320" y="3054240"/>
            <a:ext cx="1704240" cy="1136160"/>
          </a:xfrm>
          <a:prstGeom prst="rect">
            <a:avLst/>
          </a:prstGeom>
          <a:ln>
            <a:noFill/>
          </a:ln>
        </p:spPr>
      </p:pic>
      <p:pic>
        <p:nvPicPr>
          <p:cNvPr id="303" name="Picture 302"/>
          <p:cNvPicPr/>
          <p:nvPr/>
        </p:nvPicPr>
        <p:blipFill>
          <a:blip r:embed="rId6"/>
          <a:stretch/>
        </p:blipFill>
        <p:spPr>
          <a:xfrm>
            <a:off x="1188720" y="3060360"/>
            <a:ext cx="1222200" cy="1615680"/>
          </a:xfrm>
          <a:prstGeom prst="rect">
            <a:avLst/>
          </a:prstGeom>
          <a:ln>
            <a:noFill/>
          </a:ln>
        </p:spPr>
      </p:pic>
      <p:pic>
        <p:nvPicPr>
          <p:cNvPr id="304" name="Picture 303"/>
          <p:cNvPicPr/>
          <p:nvPr/>
        </p:nvPicPr>
        <p:blipFill>
          <a:blip r:embed="rId7"/>
          <a:stretch/>
        </p:blipFill>
        <p:spPr>
          <a:xfrm>
            <a:off x="7680960" y="4389120"/>
            <a:ext cx="1051560" cy="1572840"/>
          </a:xfrm>
          <a:prstGeom prst="rect">
            <a:avLst/>
          </a:prstGeom>
          <a:ln>
            <a:noFill/>
          </a:ln>
        </p:spPr>
      </p:pic>
      <p:sp>
        <p:nvSpPr>
          <p:cNvPr id="305" name="CustomShape 3"/>
          <p:cNvSpPr/>
          <p:nvPr/>
        </p:nvSpPr>
        <p:spPr>
          <a:xfrm>
            <a:off x="1242000" y="4473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06" name="CustomShape 4"/>
          <p:cNvSpPr/>
          <p:nvPr/>
        </p:nvSpPr>
        <p:spPr>
          <a:xfrm>
            <a:off x="5184360" y="643068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7" name="CustomShape 5"/>
          <p:cNvSpPr/>
          <p:nvPr/>
        </p:nvSpPr>
        <p:spPr>
          <a:xfrm>
            <a:off x="6086520" y="396792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8" name="CustomShape 6"/>
          <p:cNvSpPr/>
          <p:nvPr/>
        </p:nvSpPr>
        <p:spPr>
          <a:xfrm>
            <a:off x="7794720" y="573948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9" name="CustomShape 7"/>
          <p:cNvSpPr/>
          <p:nvPr/>
        </p:nvSpPr>
        <p:spPr>
          <a:xfrm>
            <a:off x="2213640" y="6436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0" name="CustomShape 8"/>
          <p:cNvSpPr/>
          <p:nvPr/>
        </p:nvSpPr>
        <p:spPr>
          <a:xfrm>
            <a:off x="3583080" y="391176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5" name="Line 13"/>
          <p:cNvSpPr/>
          <p:nvPr/>
        </p:nvSpPr>
        <p:spPr>
          <a:xfrm flipH="1">
            <a:off x="1568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endCondLst>
                                    <p:cond evt="onNext" delay="0">
                                      <p:tgtEl>
                                        <p:sldTgt/>
                                      </p:tgtEl>
                                    </p:cond>
                                  </p:endCondLst>
                                  <p:childTnLst>
                                    <p:animMotion origin="layout" path="M 0.01056 -0.0252 L 0.51008 -0.0252 " pathEditMode="relative" ptsTypes="AA">
                                      <p:cBhvr>
                                        <p:cTn id="6" dur="2000" fill="hold"/>
                                        <p:tgtEl>
                                          <p:spTgt spid="3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Picture 325"/>
          <p:cNvPicPr/>
          <p:nvPr/>
        </p:nvPicPr>
        <p:blipFill>
          <a:blip r:embed="rId2"/>
          <a:stretch/>
        </p:blipFill>
        <p:spPr>
          <a:xfrm>
            <a:off x="6702480" y="3247560"/>
            <a:ext cx="1779120" cy="1186200"/>
          </a:xfrm>
          <a:prstGeom prst="rect">
            <a:avLst/>
          </a:prstGeom>
          <a:ln>
            <a:noFill/>
          </a:ln>
        </p:spPr>
      </p:pic>
      <p:sp>
        <p:nvSpPr>
          <p:cNvPr id="327"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28" name="TextShape 2"/>
          <p:cNvSpPr txBox="1"/>
          <p:nvPr/>
        </p:nvSpPr>
        <p:spPr>
          <a:xfrm>
            <a:off x="144000" y="1913040"/>
            <a:ext cx="9548640" cy="549072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compute the TP Rate and the FP Rate</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TPR = TP / (TP + FP)</a:t>
            </a:r>
          </a:p>
          <a:p>
            <a:pPr marL="108000">
              <a:spcAft>
                <a:spcPts val="1414"/>
              </a:spcAft>
              <a:buClr>
                <a:srgbClr val="000000"/>
              </a:buClr>
              <a:buSzPct val="100000"/>
            </a:pPr>
            <a:r>
              <a:rPr lang="en-US" sz="2800" b="0" strike="noStrike" spc="-1" dirty="0">
                <a:solidFill>
                  <a:srgbClr val="000000"/>
                </a:solidFill>
                <a:uFill>
                  <a:solidFill>
                    <a:srgbClr val="FFFFFF"/>
                  </a:solidFill>
                </a:uFill>
                <a:latin typeface="Arial"/>
              </a:rPr>
              <a:t>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FPR = FP / (FP + TN)</a:t>
            </a:r>
          </a:p>
          <a:p>
            <a:pPr marL="108000">
              <a:spcAft>
                <a:spcPts val="1414"/>
              </a:spcAft>
              <a:buClr>
                <a:srgbClr val="000000"/>
              </a:buClr>
              <a:buSzPct val="100000"/>
            </a:pPr>
            <a:r>
              <a:rPr lang="en-US" sz="2800" b="0" strike="noStrike" spc="-1" dirty="0">
                <a:solidFill>
                  <a:srgbClr val="000000"/>
                </a:solidFill>
                <a:uFill>
                  <a:solidFill>
                    <a:srgbClr val="FFFFFF"/>
                  </a:solidFill>
                </a:uFill>
                <a:latin typeface="Arial"/>
              </a:rPr>
              <a:t>        = 33.33%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329" name="Picture 328"/>
          <p:cNvPicPr/>
          <p:nvPr/>
        </p:nvPicPr>
        <p:blipFill>
          <a:blip r:embed="rId3"/>
          <a:stretch/>
        </p:blipFill>
        <p:spPr>
          <a:xfrm>
            <a:off x="5176080" y="3052440"/>
            <a:ext cx="1402560" cy="1398600"/>
          </a:xfrm>
          <a:prstGeom prst="rect">
            <a:avLst/>
          </a:prstGeom>
          <a:ln>
            <a:noFill/>
          </a:ln>
        </p:spPr>
      </p:pic>
      <p:pic>
        <p:nvPicPr>
          <p:cNvPr id="330" name="Picture 329"/>
          <p:cNvPicPr/>
          <p:nvPr/>
        </p:nvPicPr>
        <p:blipFill>
          <a:blip r:embed="rId4"/>
          <a:stretch/>
        </p:blipFill>
        <p:spPr>
          <a:xfrm>
            <a:off x="3527640" y="3365280"/>
            <a:ext cx="1521000" cy="1153440"/>
          </a:xfrm>
          <a:prstGeom prst="rect">
            <a:avLst/>
          </a:prstGeom>
          <a:ln>
            <a:noFill/>
          </a:ln>
        </p:spPr>
      </p:pic>
      <p:pic>
        <p:nvPicPr>
          <p:cNvPr id="331" name="Picture 330"/>
          <p:cNvPicPr/>
          <p:nvPr/>
        </p:nvPicPr>
        <p:blipFill>
          <a:blip r:embed="rId5"/>
          <a:stretch/>
        </p:blipFill>
        <p:spPr>
          <a:xfrm>
            <a:off x="382320" y="3314880"/>
            <a:ext cx="1704240" cy="1136160"/>
          </a:xfrm>
          <a:prstGeom prst="rect">
            <a:avLst/>
          </a:prstGeom>
          <a:ln>
            <a:noFill/>
          </a:ln>
        </p:spPr>
      </p:pic>
      <p:pic>
        <p:nvPicPr>
          <p:cNvPr id="332" name="Picture 331"/>
          <p:cNvPicPr/>
          <p:nvPr/>
        </p:nvPicPr>
        <p:blipFill>
          <a:blip r:embed="rId6"/>
          <a:stretch/>
        </p:blipFill>
        <p:spPr>
          <a:xfrm>
            <a:off x="2199960" y="2835360"/>
            <a:ext cx="1222200" cy="1615680"/>
          </a:xfrm>
          <a:prstGeom prst="rect">
            <a:avLst/>
          </a:prstGeom>
          <a:ln>
            <a:noFill/>
          </a:ln>
        </p:spPr>
      </p:pic>
      <p:pic>
        <p:nvPicPr>
          <p:cNvPr id="333" name="Picture 332"/>
          <p:cNvPicPr/>
          <p:nvPr/>
        </p:nvPicPr>
        <p:blipFill>
          <a:blip r:embed="rId7"/>
          <a:stretch/>
        </p:blipFill>
        <p:spPr>
          <a:xfrm>
            <a:off x="8628480" y="2878200"/>
            <a:ext cx="1051560" cy="1572840"/>
          </a:xfrm>
          <a:prstGeom prst="rect">
            <a:avLst/>
          </a:prstGeom>
          <a:ln>
            <a:noFill/>
          </a:ln>
        </p:spPr>
      </p:pic>
      <p:sp>
        <p:nvSpPr>
          <p:cNvPr id="334"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5"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6"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7"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8"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9"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340"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 xmlns:a16="http://schemas.microsoft.com/office/drawing/2014/main" val="20000"/>
                    </a:ext>
                  </a:extLst>
                </a:gridCol>
                <a:gridCol w="1304280">
                  <a:extLst>
                    <a:ext uri="{9D8B030D-6E8A-4147-A177-3AD203B41FA5}">
                      <a16:colId xmlns="" xmlns:a16="http://schemas.microsoft.com/office/drawing/2014/main" val="20001"/>
                    </a:ext>
                  </a:extLst>
                </a:gridCol>
                <a:gridCol w="1408320">
                  <a:extLst>
                    <a:ext uri="{9D8B030D-6E8A-4147-A177-3AD203B41FA5}">
                      <a16:colId xmlns=""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42" name="TextShape 2"/>
          <p:cNvSpPr txBox="1"/>
          <p:nvPr/>
        </p:nvSpPr>
        <p:spPr>
          <a:xfrm>
            <a:off x="360000" y="1913040"/>
            <a:ext cx="9332640" cy="549072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ROC (Receiver Operating Characteristic) Curve</a:t>
            </a:r>
          </a:p>
        </p:txBody>
      </p:sp>
      <p:sp>
        <p:nvSpPr>
          <p:cNvPr id="343"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4"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5"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46"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47"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48"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49"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50"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51"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52"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54" name="TextShape 2"/>
          <p:cNvSpPr txBox="1"/>
          <p:nvPr/>
        </p:nvSpPr>
        <p:spPr>
          <a:xfrm>
            <a:off x="200722" y="1913040"/>
            <a:ext cx="9634654" cy="549072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We compute the AUC (area under the ROC curve)</a:t>
            </a:r>
          </a:p>
        </p:txBody>
      </p:sp>
      <p:sp>
        <p:nvSpPr>
          <p:cNvPr id="355"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6"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7"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58"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59"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0"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61"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2"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63"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4"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5" name="Line 13"/>
          <p:cNvSpPr/>
          <p:nvPr/>
        </p:nvSpPr>
        <p:spPr>
          <a:xfrm>
            <a:off x="3749040" y="5486400"/>
            <a:ext cx="54864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6" name="Line 14"/>
          <p:cNvSpPr/>
          <p:nvPr/>
        </p:nvSpPr>
        <p:spPr>
          <a:xfrm>
            <a:off x="4023360" y="4846320"/>
            <a:ext cx="1097280" cy="13716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7" name="Line 15"/>
          <p:cNvSpPr/>
          <p:nvPr/>
        </p:nvSpPr>
        <p:spPr>
          <a:xfrm>
            <a:off x="4389120" y="438912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8" name="Line 16"/>
          <p:cNvSpPr/>
          <p:nvPr/>
        </p:nvSpPr>
        <p:spPr>
          <a:xfrm>
            <a:off x="5029200" y="411480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9" name="Line 17"/>
          <p:cNvSpPr/>
          <p:nvPr/>
        </p:nvSpPr>
        <p:spPr>
          <a:xfrm>
            <a:off x="5486400" y="3657600"/>
            <a:ext cx="1097280" cy="12801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70" name="Line 18"/>
          <p:cNvSpPr/>
          <p:nvPr/>
        </p:nvSpPr>
        <p:spPr>
          <a:xfrm>
            <a:off x="6035040" y="3363840"/>
            <a:ext cx="548640" cy="64008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pc="-1" dirty="0">
                <a:solidFill>
                  <a:srgbClr val="000000"/>
                </a:solidFill>
                <a:uFill>
                  <a:solidFill>
                    <a:srgbClr val="FFFFFF"/>
                  </a:solidFill>
                </a:uFill>
              </a:rPr>
              <a:t>Canonical forms of unsupervised learning problems</a:t>
            </a: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C</a:t>
            </a:r>
            <a:r>
              <a:rPr lang="en-US" sz="2800" b="0" strike="noStrike" spc="-1" dirty="0">
                <a:solidFill>
                  <a:srgbClr val="000000"/>
                </a:solidFill>
                <a:uFill>
                  <a:solidFill>
                    <a:srgbClr val="FFFFFF"/>
                  </a:solidFill>
                </a:uFill>
                <a:latin typeface="Arial"/>
              </a:rPr>
              <a:t>lustering</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Dimensionality Reduction</a:t>
            </a: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extLst>
      <p:ext uri="{BB962C8B-B14F-4D97-AF65-F5344CB8AC3E}">
        <p14:creationId xmlns:p14="http://schemas.microsoft.com/office/powerpoint/2010/main" val="85709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72"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We compute the F</a:t>
            </a:r>
            <a:r>
              <a:rPr lang="en-US" sz="3200" b="0" strike="noStrike" spc="-1" baseline="-25000" dirty="0">
                <a:solidFill>
                  <a:srgbClr val="000000"/>
                </a:solidFill>
                <a:uFill>
                  <a:solidFill>
                    <a:srgbClr val="FFFFFF"/>
                  </a:solidFill>
                </a:uFill>
                <a:latin typeface="Arial"/>
              </a:rPr>
              <a:t>β</a:t>
            </a:r>
            <a:r>
              <a:rPr lang="en-US" sz="3200" b="0" strike="noStrike" spc="-1" dirty="0">
                <a:solidFill>
                  <a:srgbClr val="000000"/>
                </a:solidFill>
                <a:uFill>
                  <a:solidFill>
                    <a:srgbClr val="FFFFFF"/>
                  </a:solidFill>
                </a:uFill>
                <a:latin typeface="Arial"/>
              </a:rPr>
              <a:t> score</a:t>
            </a:r>
            <a:endParaRPr lang="en-US" sz="3200" b="0" strike="noStrike" spc="-1" baseline="-25000"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The F</a:t>
            </a:r>
            <a:r>
              <a:rPr lang="en-US" sz="3200" b="0" strike="noStrike" spc="-1" baseline="-25000" dirty="0">
                <a:solidFill>
                  <a:srgbClr val="000000"/>
                </a:solidFill>
                <a:uFill>
                  <a:solidFill>
                    <a:srgbClr val="FFFFFF"/>
                  </a:solidFill>
                </a:uFill>
                <a:latin typeface="Arial"/>
              </a:rPr>
              <a:t>1</a:t>
            </a:r>
            <a:r>
              <a:rPr lang="en-US" sz="3200" b="0" strike="noStrike" spc="-1" dirty="0">
                <a:solidFill>
                  <a:srgbClr val="000000"/>
                </a:solidFill>
                <a:uFill>
                  <a:solidFill>
                    <a:srgbClr val="FFFFFF"/>
                  </a:solidFill>
                </a:uFill>
                <a:latin typeface="Arial"/>
              </a:rPr>
              <a:t> score is the most commonly-used in practice:</a:t>
            </a:r>
          </a:p>
          <a:p>
            <a:pPr marL="565200" indent="-457200">
              <a:spcAft>
                <a:spcPts val="1414"/>
              </a:spcAft>
              <a:buClr>
                <a:srgbClr val="000000"/>
              </a:buClr>
              <a:buSzPct val="100000"/>
              <a:buFont typeface="Wingdings" pitchFamily="2" charset="2"/>
              <a:buChar char="Ø"/>
            </a:pPr>
            <a:r>
              <a:rPr lang="en-US" sz="3200" spc="-1" dirty="0">
                <a:solidFill>
                  <a:srgbClr val="000000"/>
                </a:solidFill>
                <a:uFill>
                  <a:solidFill>
                    <a:srgbClr val="FFFFFF"/>
                  </a:solidFill>
                </a:uFill>
                <a:latin typeface="Arial"/>
              </a:rPr>
              <a:t>Gives equal importance to precision and recall</a:t>
            </a:r>
            <a:endParaRPr lang="en-US" sz="3200" b="0" strike="noStrike" spc="-1" baseline="-25000" dirty="0">
              <a:solidFill>
                <a:srgbClr val="000000"/>
              </a:solidFill>
              <a:uFill>
                <a:solidFill>
                  <a:srgbClr val="FFFFFF"/>
                </a:solidFill>
              </a:uFill>
              <a:latin typeface="Arial"/>
            </a:endParaRPr>
          </a:p>
        </p:txBody>
      </p:sp>
      <p:pic>
        <p:nvPicPr>
          <p:cNvPr id="373" name="Picture 372"/>
          <p:cNvPicPr/>
          <p:nvPr/>
        </p:nvPicPr>
        <p:blipFill>
          <a:blip r:embed="rId2"/>
          <a:stretch/>
        </p:blipFill>
        <p:spPr>
          <a:xfrm>
            <a:off x="1139040" y="3298320"/>
            <a:ext cx="7764120" cy="127296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The supervised learning paradigm</a:t>
            </a:r>
          </a:p>
        </p:txBody>
      </p:sp>
      <p:pic>
        <p:nvPicPr>
          <p:cNvPr id="94" name="Picture 93"/>
          <p:cNvPicPr/>
          <p:nvPr/>
        </p:nvPicPr>
        <p:blipFill>
          <a:blip r:embed="rId2"/>
          <a:stretch/>
        </p:blipFill>
        <p:spPr>
          <a:xfrm>
            <a:off x="1371600" y="1768680"/>
            <a:ext cx="7443720" cy="4990320"/>
          </a:xfrm>
          <a:prstGeom prst="rect">
            <a:avLst/>
          </a:prstGeom>
          <a:ln>
            <a:noFill/>
          </a:ln>
        </p:spPr>
      </p:pic>
    </p:spTree>
    <p:extLst>
      <p:ext uri="{BB962C8B-B14F-4D97-AF65-F5344CB8AC3E}">
        <p14:creationId xmlns:p14="http://schemas.microsoft.com/office/powerpoint/2010/main" val="308852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3999" y="301320"/>
            <a:ext cx="9388145" cy="959444"/>
          </a:xfrm>
        </p:spPr>
        <p:txBody>
          <a:bodyPr/>
          <a:lstStyle/>
          <a:p>
            <a:pPr algn="ctr"/>
            <a:r>
              <a:rPr lang="en-US" sz="3600" dirty="0"/>
              <a:t>Basic Steps of Supervised Learning</a:t>
            </a:r>
          </a:p>
        </p:txBody>
      </p:sp>
      <mc:AlternateContent xmlns:mc="http://schemas.openxmlformats.org/markup-compatibility/2006">
        <mc:Choice xmlns:a14="http://schemas.microsoft.com/office/drawing/2010/main" Requires="a14">
          <p:sp>
            <p:nvSpPr>
              <p:cNvPr id="3" name="Content Placeholder 2"/>
              <p:cNvSpPr>
                <a:spLocks noGrp="1"/>
              </p:cNvSpPr>
              <p:nvPr>
                <p:ph type="subTitle" idx="1"/>
              </p:nvPr>
            </p:nvSpPr>
            <p:spPr>
              <a:xfrm>
                <a:off x="503999" y="1260764"/>
                <a:ext cx="9071640" cy="6123710"/>
              </a:xfrm>
            </p:spPr>
            <p:txBody>
              <a:bodyPr>
                <a:noAutofit/>
              </a:bodyPr>
              <a:lstStyle/>
              <a:p>
                <a:pPr marL="342900" indent="-342900">
                  <a:buFont typeface="Arial" panose="020B0604020202020204" pitchFamily="34" charset="0"/>
                  <a:buChar char="•"/>
                </a:pPr>
                <a:r>
                  <a:rPr lang="en-US" sz="1800" b="1" dirty="0"/>
                  <a:t>Set up </a:t>
                </a:r>
                <a:r>
                  <a:rPr lang="en-US" sz="1800" dirty="0"/>
                  <a:t>a supervised learning problem </a:t>
                </a:r>
              </a:p>
              <a:p>
                <a:endParaRPr lang="en-US" sz="600" b="1" dirty="0"/>
              </a:p>
              <a:p>
                <a:pPr marL="342900" indent="-342900">
                  <a:buFont typeface="Arial" panose="020B0604020202020204" pitchFamily="34" charset="0"/>
                  <a:buChar char="•"/>
                </a:pPr>
                <a:r>
                  <a:rPr lang="en-US" sz="1800" b="1" dirty="0"/>
                  <a:t>Data Collection</a:t>
                </a:r>
              </a:p>
              <a:p>
                <a:pPr lvl="1"/>
                <a:r>
                  <a:rPr lang="en-US" sz="1800" dirty="0"/>
                  <a:t>Start with training data for which we know the correct outcome (provided by a teacher or oracle)</a:t>
                </a:r>
              </a:p>
              <a:p>
                <a:pPr lvl="1"/>
                <a:endParaRPr lang="en-US" sz="600" b="1" dirty="0"/>
              </a:p>
              <a:p>
                <a:pPr marL="342900" indent="-342900">
                  <a:buFont typeface="Arial" panose="020B0604020202020204" pitchFamily="34" charset="0"/>
                  <a:buChar char="•"/>
                </a:pPr>
                <a:r>
                  <a:rPr lang="en-US" sz="1800" b="1" dirty="0"/>
                  <a:t>Representation</a:t>
                </a:r>
              </a:p>
              <a:p>
                <a:pPr lvl="1"/>
                <a:r>
                  <a:rPr lang="en-US" sz="1800" dirty="0"/>
                  <a:t>Choose how to represent the data</a:t>
                </a:r>
              </a:p>
              <a:p>
                <a:pPr lvl="1"/>
                <a:endParaRPr lang="en-US" sz="600" b="1" dirty="0"/>
              </a:p>
              <a:p>
                <a:pPr marL="342900" indent="-342900">
                  <a:buFont typeface="Arial" panose="020B0604020202020204" pitchFamily="34" charset="0"/>
                  <a:buChar char="•"/>
                </a:pPr>
                <a:r>
                  <a:rPr lang="en-US" sz="1800" b="1" dirty="0"/>
                  <a:t>Modeling</a:t>
                </a:r>
                <a:r>
                  <a:rPr lang="en-US" sz="1800" dirty="0"/>
                  <a:t> </a:t>
                </a:r>
              </a:p>
              <a:p>
                <a:pPr lvl="1"/>
                <a:r>
                  <a:rPr lang="en-US" sz="1800" dirty="0"/>
                  <a:t>Choose a hypothesis class: </a:t>
                </a:r>
                <a14:m>
                  <m:oMath xmlns:m="http://schemas.openxmlformats.org/officeDocument/2006/math">
                    <m:r>
                      <a:rPr lang="ro-RO" sz="1800" b="0" i="1" smtClean="0">
                        <a:latin typeface="Cambria Math" panose="02040503050406030204" pitchFamily="18" charset="0"/>
                      </a:rPr>
                      <m:t>𝐻</m:t>
                    </m:r>
                    <m:r>
                      <a:rPr lang="ro-RO" sz="1800" b="0" i="1" smtClean="0">
                        <a:latin typeface="Cambria Math" panose="02040503050406030204" pitchFamily="18" charset="0"/>
                      </a:rPr>
                      <m:t>={</m:t>
                    </m:r>
                    <m:r>
                      <a:rPr lang="ro-RO" sz="1800" b="0" i="1" smtClean="0">
                        <a:latin typeface="Cambria Math" panose="02040503050406030204" pitchFamily="18" charset="0"/>
                      </a:rPr>
                      <m:t>𝑔</m:t>
                    </m:r>
                    <m:r>
                      <a:rPr lang="ro-RO" sz="1800" b="0" i="1" smtClean="0">
                        <a:latin typeface="Cambria Math" panose="02040503050406030204" pitchFamily="18" charset="0"/>
                      </a:rPr>
                      <m:t>:</m:t>
                    </m:r>
                    <m:r>
                      <a:rPr lang="ro-RO" sz="1800" b="0" i="1" smtClean="0">
                        <a:latin typeface="Cambria Math" panose="02040503050406030204" pitchFamily="18" charset="0"/>
                      </a:rPr>
                      <m:t>𝑋</m:t>
                    </m:r>
                    <m:r>
                      <a:rPr lang="ro-RO" sz="1800" b="0" i="1" smtClean="0">
                        <a:latin typeface="Cambria Math" panose="02040503050406030204" pitchFamily="18" charset="0"/>
                        <a:ea typeface="Cambria Math" panose="02040503050406030204" pitchFamily="18" charset="0"/>
                      </a:rPr>
                      <m:t>→</m:t>
                    </m:r>
                    <m:r>
                      <a:rPr lang="ro-RO" sz="1800" b="0" i="1" smtClean="0">
                        <a:latin typeface="Cambria Math" panose="02040503050406030204" pitchFamily="18" charset="0"/>
                      </a:rPr>
                      <m:t>𝑌</m:t>
                    </m:r>
                    <m:r>
                      <a:rPr lang="ro-RO" sz="1800" b="0" i="1" smtClean="0">
                        <a:latin typeface="Cambria Math" panose="02040503050406030204" pitchFamily="18" charset="0"/>
                      </a:rPr>
                      <m:t>}</m:t>
                    </m:r>
                  </m:oMath>
                </a14:m>
                <a:endParaRPr lang="en-US" sz="1800" b="1" dirty="0"/>
              </a:p>
              <a:p>
                <a:pPr lvl="1"/>
                <a:endParaRPr lang="en-US" sz="600" b="1" dirty="0"/>
              </a:p>
              <a:p>
                <a:pPr marL="342900" indent="-342900">
                  <a:buFont typeface="Arial" panose="020B0604020202020204" pitchFamily="34" charset="0"/>
                  <a:buChar char="•"/>
                </a:pPr>
                <a:r>
                  <a:rPr lang="en-US" sz="1800" b="1" dirty="0"/>
                  <a:t>Learning / Estimation</a:t>
                </a:r>
                <a:endParaRPr lang="en-US" sz="1800" dirty="0"/>
              </a:p>
              <a:p>
                <a:pPr lvl="1"/>
                <a:r>
                  <a:rPr lang="en-US" sz="1800" dirty="0"/>
                  <a:t>Find best hypothesis you can in the chosen class</a:t>
                </a:r>
              </a:p>
              <a:p>
                <a:pPr lvl="1"/>
                <a:endParaRPr lang="en-US" sz="600" dirty="0"/>
              </a:p>
              <a:p>
                <a:pPr marL="342900" indent="-342900">
                  <a:buFont typeface="Arial" panose="020B0604020202020204" pitchFamily="34" charset="0"/>
                  <a:buChar char="•"/>
                </a:pPr>
                <a:r>
                  <a:rPr lang="en-US" sz="1800" b="1" dirty="0"/>
                  <a:t>Model Selection</a:t>
                </a:r>
              </a:p>
              <a:p>
                <a:pPr lvl="1"/>
                <a:r>
                  <a:rPr lang="en-US" sz="1800" dirty="0"/>
                  <a:t>Try different models and pick the best one</a:t>
                </a:r>
              </a:p>
              <a:p>
                <a:pPr lvl="1"/>
                <a:endParaRPr lang="en-US" sz="600" dirty="0"/>
              </a:p>
              <a:p>
                <a:pPr marL="342900" indent="-342900">
                  <a:buFont typeface="Arial" panose="020B0604020202020204" pitchFamily="34" charset="0"/>
                  <a:buChar char="•"/>
                </a:pPr>
                <a:r>
                  <a:rPr lang="en-US" sz="1800" dirty="0"/>
                  <a:t>If results are good, then stop</a:t>
                </a:r>
              </a:p>
              <a:p>
                <a:pPr lvl="1"/>
                <a:r>
                  <a:rPr lang="en-US" sz="1800" dirty="0">
                    <a:solidFill>
                      <a:srgbClr val="FF0000"/>
                    </a:solidFill>
                  </a:rPr>
                  <a:t>Else refine one or more of the above</a:t>
                </a:r>
              </a:p>
            </p:txBody>
          </p:sp>
        </mc:Choice>
        <mc:Fallback>
          <p:sp>
            <p:nvSpPr>
              <p:cNvPr id="3" name="Content Placeholder 2"/>
              <p:cNvSpPr>
                <a:spLocks noGrp="1" noRot="1" noChangeAspect="1" noMove="1" noResize="1" noEditPoints="1" noAdjustHandles="1" noChangeArrowheads="1" noChangeShapeType="1" noTextEdit="1"/>
              </p:cNvSpPr>
              <p:nvPr>
                <p:ph type="subTitle" idx="1"/>
              </p:nvPr>
            </p:nvSpPr>
            <p:spPr>
              <a:xfrm>
                <a:off x="503999" y="1260764"/>
                <a:ext cx="9071640" cy="6123710"/>
              </a:xfrm>
              <a:blipFill rotWithShape="1">
                <a:blip r:embed="rId2"/>
                <a:stretch>
                  <a:fillRect l="-336" t="-398"/>
                </a:stretch>
              </a:blipFill>
            </p:spPr>
            <p:txBody>
              <a:bodyPr/>
              <a:lstStyle/>
              <a:p>
                <a:r>
                  <a:rPr lang="en-IN">
                    <a:noFill/>
                  </a:rPr>
                  <a:t> </a:t>
                </a:r>
              </a:p>
            </p:txBody>
          </p:sp>
        </mc:Fallback>
      </mc:AlternateContent>
    </p:spTree>
    <p:extLst>
      <p:ext uri="{BB962C8B-B14F-4D97-AF65-F5344CB8AC3E}">
        <p14:creationId xmlns:p14="http://schemas.microsoft.com/office/powerpoint/2010/main" val="77871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83459"/>
            <a:ext cx="9834588" cy="734520"/>
          </a:xfrm>
        </p:spPr>
        <p:txBody>
          <a:bodyPr/>
          <a:lstStyle/>
          <a:p>
            <a:pPr algn="ctr"/>
            <a:r>
              <a:rPr lang="en-US" sz="4000" dirty="0"/>
              <a:t>Training versus Testing</a:t>
            </a:r>
          </a:p>
        </p:txBody>
      </p:sp>
      <p:sp>
        <p:nvSpPr>
          <p:cNvPr id="3" name="Content Placeholder 2"/>
          <p:cNvSpPr>
            <a:spLocks noGrp="1"/>
          </p:cNvSpPr>
          <p:nvPr>
            <p:ph type="subTitle" idx="1"/>
          </p:nvPr>
        </p:nvSpPr>
        <p:spPr>
          <a:xfrm>
            <a:off x="341799" y="1292048"/>
            <a:ext cx="9071640" cy="5320145"/>
          </a:xfrm>
        </p:spPr>
        <p:txBody>
          <a:bodyPr>
            <a:normAutofit fontScale="92500" lnSpcReduction="10000"/>
          </a:bodyPr>
          <a:lstStyle/>
          <a:p>
            <a:pPr marL="457200" indent="-457200">
              <a:buFont typeface="Arial" panose="020B0604020202020204" pitchFamily="34" charset="0"/>
              <a:buChar char="•"/>
            </a:pPr>
            <a:r>
              <a:rPr lang="en-US" sz="2800" dirty="0"/>
              <a:t>What do we want?</a:t>
            </a:r>
          </a:p>
          <a:p>
            <a:pPr marL="457200" lvl="1" indent="-457200">
              <a:buFont typeface="Wingdings" pitchFamily="2" charset="2"/>
              <a:buChar char="Ø"/>
            </a:pPr>
            <a:r>
              <a:rPr lang="en-US" sz="2800" dirty="0"/>
              <a:t>Good performance (low loss) on training data? </a:t>
            </a:r>
          </a:p>
          <a:p>
            <a:pPr marL="457200" lvl="1" indent="-457200">
              <a:buFont typeface="Wingdings" pitchFamily="2" charset="2"/>
              <a:buChar char="Ø"/>
            </a:pPr>
            <a:r>
              <a:rPr lang="en-US" sz="2800" dirty="0"/>
              <a:t>No, good performance on </a:t>
            </a:r>
            <a:r>
              <a:rPr lang="en-US" sz="2800" dirty="0">
                <a:solidFill>
                  <a:srgbClr val="FF0000"/>
                </a:solidFill>
              </a:rPr>
              <a:t>unseen test data</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Training Data:</a:t>
            </a:r>
          </a:p>
          <a:p>
            <a:pPr marL="457200" lvl="1" indent="-457200">
              <a:buFont typeface="Wingdings" pitchFamily="2" charset="2"/>
              <a:buChar char="Ø"/>
            </a:pPr>
            <a:r>
              <a:rPr lang="en-US" sz="2800" dirty="0"/>
              <a:t>{(x</a:t>
            </a:r>
            <a:r>
              <a:rPr lang="en-US" sz="2800" baseline="-25000" dirty="0"/>
              <a:t>1</a:t>
            </a:r>
            <a:r>
              <a:rPr lang="en-US" sz="2800" dirty="0"/>
              <a:t>,y</a:t>
            </a:r>
            <a:r>
              <a:rPr lang="en-US" sz="2800" baseline="-25000" dirty="0"/>
              <a:t>1</a:t>
            </a:r>
            <a:r>
              <a:rPr lang="en-US" sz="2800" dirty="0"/>
              <a:t>), (x</a:t>
            </a:r>
            <a:r>
              <a:rPr lang="en-US" sz="2800" baseline="-25000" dirty="0"/>
              <a:t>2</a:t>
            </a:r>
            <a:r>
              <a:rPr lang="en-US" sz="2800" dirty="0"/>
              <a:t>,y</a:t>
            </a:r>
            <a:r>
              <a:rPr lang="en-US" sz="2800" baseline="-25000" dirty="0"/>
              <a:t>2</a:t>
            </a:r>
            <a:r>
              <a:rPr lang="en-US" sz="2800" dirty="0"/>
              <a:t>), …, (</a:t>
            </a:r>
            <a:r>
              <a:rPr lang="en-US" sz="2800" dirty="0" err="1"/>
              <a:t>x</a:t>
            </a:r>
            <a:r>
              <a:rPr lang="en-US" sz="2800" baseline="-25000" dirty="0" err="1"/>
              <a:t>N</a:t>
            </a:r>
            <a:r>
              <a:rPr lang="en-US" sz="2800" dirty="0" err="1"/>
              <a:t>,y</a:t>
            </a:r>
            <a:r>
              <a:rPr lang="en-US" sz="2800" baseline="-25000" dirty="0" err="1"/>
              <a:t>N</a:t>
            </a:r>
            <a:r>
              <a:rPr lang="en-US" sz="2800" dirty="0"/>
              <a:t>)}</a:t>
            </a:r>
          </a:p>
          <a:p>
            <a:pPr marL="457200" lvl="1" indent="-457200">
              <a:buFont typeface="Wingdings" pitchFamily="2" charset="2"/>
              <a:buChar char="Ø"/>
            </a:pPr>
            <a:r>
              <a:rPr lang="en-US" sz="2800" dirty="0"/>
              <a:t>Given to us for learning the mapping function f</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Test Data:</a:t>
            </a:r>
          </a:p>
          <a:p>
            <a:pPr marL="457200" lvl="1" indent="-457200">
              <a:buFont typeface="Wingdings" pitchFamily="2" charset="2"/>
              <a:buChar char="Ø"/>
            </a:pPr>
            <a:r>
              <a:rPr lang="en-US" sz="2800" dirty="0"/>
              <a:t>{x</a:t>
            </a:r>
            <a:r>
              <a:rPr lang="en-US" sz="2800" baseline="-25000" dirty="0"/>
              <a:t>1</a:t>
            </a:r>
            <a:r>
              <a:rPr lang="en-US" sz="2800" dirty="0"/>
              <a:t>, x</a:t>
            </a:r>
            <a:r>
              <a:rPr lang="en-US" sz="2800" baseline="-25000" dirty="0"/>
              <a:t>2</a:t>
            </a:r>
            <a:r>
              <a:rPr lang="en-US" sz="2800" dirty="0"/>
              <a:t>, …, </a:t>
            </a:r>
            <a:r>
              <a:rPr lang="en-US" sz="2800" dirty="0" err="1"/>
              <a:t>x</a:t>
            </a:r>
            <a:r>
              <a:rPr lang="en-US" sz="2800" baseline="-25000" dirty="0" err="1"/>
              <a:t>M</a:t>
            </a:r>
            <a:r>
              <a:rPr lang="en-US" sz="2800" dirty="0"/>
              <a:t>}</a:t>
            </a:r>
          </a:p>
          <a:p>
            <a:pPr marL="457200" lvl="1" indent="-457200">
              <a:buFont typeface="Wingdings" pitchFamily="2" charset="2"/>
              <a:buChar char="Ø"/>
            </a:pPr>
            <a:r>
              <a:rPr lang="en-US" sz="2800" dirty="0"/>
              <a:t>Used to see if we have learnt anything </a:t>
            </a:r>
            <a:r>
              <a:rPr lang="ro-RO" sz="3600" dirty="0">
                <a:hlinkClick r:id="rId2"/>
              </a:rPr>
              <a:t>🙈</a:t>
            </a:r>
          </a:p>
        </p:txBody>
      </p:sp>
    </p:spTree>
    <p:extLst>
      <p:ext uri="{BB962C8B-B14F-4D97-AF65-F5344CB8AC3E}">
        <p14:creationId xmlns:p14="http://schemas.microsoft.com/office/powerpoint/2010/main" val="3848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0005" y="368708"/>
            <a:ext cx="8568531" cy="675527"/>
          </a:xfrm>
        </p:spPr>
        <p:txBody>
          <a:bodyPr/>
          <a:lstStyle/>
          <a:p>
            <a:pPr algn="ctr"/>
            <a:r>
              <a:rPr lang="en-US" sz="4000" dirty="0"/>
              <a:t>Loss / Error Functions</a:t>
            </a:r>
          </a:p>
        </p:txBody>
      </p:sp>
      <p:sp>
        <p:nvSpPr>
          <p:cNvPr id="3" name="Content Placeholder 2"/>
          <p:cNvSpPr>
            <a:spLocks noGrp="1"/>
          </p:cNvSpPr>
          <p:nvPr>
            <p:ph type="subTitle" idx="1"/>
          </p:nvPr>
        </p:nvSpPr>
        <p:spPr>
          <a:xfrm>
            <a:off x="504000" y="1406196"/>
            <a:ext cx="9071640" cy="6153479"/>
          </a:xfrm>
        </p:spPr>
        <p:txBody>
          <a:bodyPr>
            <a:normAutofit fontScale="92500" lnSpcReduction="10000"/>
          </a:bodyPr>
          <a:lstStyle/>
          <a:p>
            <a:pPr marL="571500" indent="-571500">
              <a:buFont typeface="Arial" panose="020B0604020202020204" pitchFamily="34" charset="0"/>
              <a:buChar char="•"/>
            </a:pPr>
            <a:r>
              <a:rPr lang="en-US" sz="2600" dirty="0"/>
              <a:t>How do we measure performance?</a:t>
            </a:r>
          </a:p>
          <a:p>
            <a:pPr marL="571500" indent="-571500">
              <a:buFont typeface="Arial" panose="020B0604020202020204" pitchFamily="34" charset="0"/>
              <a:buChar char="•"/>
            </a:pPr>
            <a:r>
              <a:rPr lang="en-US" sz="2600" dirty="0" smtClean="0"/>
              <a:t>Regression</a:t>
            </a:r>
            <a:r>
              <a:rPr lang="en-US" sz="2600" dirty="0"/>
              <a:t>: </a:t>
            </a:r>
          </a:p>
          <a:p>
            <a:pPr marL="1350843" lvl="3" indent="-342900" algn="l">
              <a:buFont typeface="Wingdings" pitchFamily="2" charset="2"/>
              <a:buChar char="Ø"/>
            </a:pPr>
            <a:r>
              <a:rPr lang="en-US" sz="2400" dirty="0"/>
              <a:t>Mean Squared Error (MSE)</a:t>
            </a:r>
          </a:p>
          <a:p>
            <a:pPr lvl="3" indent="-503972" algn="l">
              <a:buFont typeface="Wingdings" pitchFamily="2" charset="2"/>
              <a:buChar char="Ø"/>
            </a:pPr>
            <a:r>
              <a:rPr lang="en-US" sz="2400" dirty="0"/>
              <a:t>Mean Absolute Error (MAE)</a:t>
            </a:r>
          </a:p>
          <a:p>
            <a:pPr marL="571500" indent="-571500">
              <a:buFont typeface="Arial" panose="020B0604020202020204" pitchFamily="34" charset="0"/>
              <a:buChar char="•"/>
            </a:pPr>
            <a:endParaRPr lang="en-US" sz="2600" dirty="0"/>
          </a:p>
          <a:p>
            <a:pPr marL="571500" indent="-571500">
              <a:buFont typeface="Arial" panose="020B0604020202020204" pitchFamily="34" charset="0"/>
              <a:buChar char="•"/>
            </a:pPr>
            <a:r>
              <a:rPr lang="en-US" sz="2600" dirty="0"/>
              <a:t>Classification: </a:t>
            </a:r>
          </a:p>
          <a:p>
            <a:pPr marL="1350843" lvl="3" indent="-342900" algn="l">
              <a:buFont typeface="Wingdings" pitchFamily="2" charset="2"/>
              <a:buChar char="Ø"/>
            </a:pPr>
            <a:r>
              <a:rPr lang="en-US" sz="2400" dirty="0"/>
              <a:t>Misclassification rate</a:t>
            </a:r>
          </a:p>
          <a:p>
            <a:pPr marL="1007943" lvl="3" algn="l"/>
            <a:r>
              <a:rPr lang="en-US" sz="2400" dirty="0" smtClean="0"/>
              <a:t>	Weighted </a:t>
            </a:r>
            <a:r>
              <a:rPr lang="en-US" sz="2400" dirty="0"/>
              <a:t>misclassification rate via a cost matrix</a:t>
            </a:r>
          </a:p>
          <a:p>
            <a:pPr marL="1350843" lvl="3" indent="-342900" algn="l">
              <a:buFont typeface="Wingdings" pitchFamily="2" charset="2"/>
              <a:buChar char="Ø"/>
            </a:pPr>
            <a:endParaRPr lang="en-US" sz="2400" dirty="0"/>
          </a:p>
          <a:p>
            <a:pPr marL="1350843" lvl="3" indent="-342900" algn="l">
              <a:buFont typeface="Wingdings" pitchFamily="2" charset="2"/>
              <a:buChar char="Ø"/>
            </a:pPr>
            <a:r>
              <a:rPr lang="en-US" sz="2400" dirty="0"/>
              <a:t>Binary classification:</a:t>
            </a:r>
          </a:p>
          <a:p>
            <a:pPr marL="1007943" lvl="3" algn="l"/>
            <a:r>
              <a:rPr lang="en-US" sz="2400" dirty="0" smtClean="0"/>
              <a:t>	True </a:t>
            </a:r>
            <a:r>
              <a:rPr lang="en-US" sz="2400" dirty="0"/>
              <a:t>Positive, False Positive, True Negative, False Negative</a:t>
            </a:r>
          </a:p>
          <a:p>
            <a:pPr marL="1350843" lvl="3" indent="-342900" algn="l">
              <a:buFont typeface="Wingdings" pitchFamily="2" charset="2"/>
              <a:buChar char="Ø"/>
            </a:pPr>
            <a:endParaRPr lang="en-US" sz="2400" dirty="0"/>
          </a:p>
          <a:p>
            <a:pPr marL="1350843" lvl="3" indent="-342900" algn="l">
              <a:buFont typeface="Wingdings" pitchFamily="2" charset="2"/>
              <a:buChar char="Ø"/>
            </a:pPr>
            <a:r>
              <a:rPr lang="en-US" sz="2400" dirty="0"/>
              <a:t>Multi-class classification:</a:t>
            </a:r>
          </a:p>
          <a:p>
            <a:pPr marL="1007943" lvl="3" algn="l"/>
            <a:r>
              <a:rPr lang="en-US" sz="2400" dirty="0" smtClean="0"/>
              <a:t>	Confusion </a:t>
            </a:r>
            <a:r>
              <a:rPr lang="en-US" sz="2400" dirty="0"/>
              <a:t>Matrix</a:t>
            </a:r>
          </a:p>
          <a:p>
            <a:pPr marL="285750" lvl="1"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3139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31" y="251990"/>
            <a:ext cx="8568531" cy="647662"/>
          </a:xfrm>
        </p:spPr>
        <p:txBody>
          <a:bodyPr/>
          <a:lstStyle/>
          <a:p>
            <a:pPr algn="ctr"/>
            <a:r>
              <a:rPr lang="en-US" sz="4400" dirty="0"/>
              <a:t>Bias-Variance Trade-off</a:t>
            </a:r>
          </a:p>
        </p:txBody>
      </p:sp>
      <p:sp>
        <p:nvSpPr>
          <p:cNvPr id="3" name="Content Placeholder 2"/>
          <p:cNvSpPr>
            <a:spLocks noGrp="1"/>
          </p:cNvSpPr>
          <p:nvPr>
            <p:ph type="subTitle" idx="1"/>
          </p:nvPr>
        </p:nvSpPr>
        <p:spPr>
          <a:xfrm>
            <a:off x="504000" y="1386498"/>
            <a:ext cx="9071639" cy="5694875"/>
          </a:xfrm>
        </p:spPr>
        <p:txBody>
          <a:bodyPr/>
          <a:lstStyle/>
          <a:p>
            <a:pPr marL="457200" indent="-457200" algn="just">
              <a:buFont typeface="Arial" panose="020B0604020202020204" pitchFamily="34" charset="0"/>
              <a:buChar char="•"/>
            </a:pPr>
            <a:r>
              <a:rPr lang="en-US" sz="2400" dirty="0"/>
              <a:t>Bias</a:t>
            </a:r>
          </a:p>
          <a:p>
            <a:pPr marL="457200" lvl="1" indent="-457200" algn="just">
              <a:buFont typeface="Wingdings" pitchFamily="2" charset="2"/>
              <a:buChar char="Ø"/>
            </a:pPr>
            <a:r>
              <a:rPr lang="en-US" sz="2400" dirty="0"/>
              <a:t>Systematic error that comes from the inability of the model to learn the true relationship between features and labels (underfitting)</a:t>
            </a:r>
          </a:p>
          <a:p>
            <a:pPr marL="457200" lvl="1" indent="-457200" algn="just">
              <a:buFont typeface="Wingdings" pitchFamily="2" charset="2"/>
              <a:buChar char="Ø"/>
            </a:pPr>
            <a:r>
              <a:rPr lang="en-US" sz="2400" dirty="0"/>
              <a:t>Can be corrected by increasing the model’s complexity</a:t>
            </a:r>
          </a:p>
          <a:p>
            <a:pPr marL="457200" lvl="1"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r>
              <a:rPr lang="en-US" sz="2400" dirty="0"/>
              <a:t>Variance</a:t>
            </a:r>
          </a:p>
          <a:p>
            <a:pPr marL="457200" lvl="1" indent="-457200" algn="just">
              <a:buFont typeface="Wingdings" pitchFamily="2" charset="2"/>
              <a:buChar char="Ø"/>
            </a:pPr>
            <a:r>
              <a:rPr lang="en-US" sz="2400" dirty="0"/>
              <a:t>Random error that comes from sensitivity to small fluctuations in the data, because the algorithm modeled noise in the training data (overfitting)</a:t>
            </a:r>
          </a:p>
          <a:p>
            <a:pPr marL="457200" lvl="1" indent="-457200" algn="just">
              <a:buFont typeface="Wingdings" pitchFamily="2" charset="2"/>
              <a:buChar char="Ø"/>
            </a:pPr>
            <a:r>
              <a:rPr lang="en-US" sz="2400" dirty="0"/>
              <a:t>Can be corrected by adding more training samples or by decreasing the model’s complexity</a:t>
            </a:r>
          </a:p>
          <a:p>
            <a:pPr marL="0" indent="0" algn="just">
              <a:buNone/>
            </a:pPr>
            <a:endParaRPr lang="en-US" sz="2400" dirty="0"/>
          </a:p>
        </p:txBody>
      </p:sp>
    </p:spTree>
    <p:extLst>
      <p:ext uri="{BB962C8B-B14F-4D97-AF65-F5344CB8AC3E}">
        <p14:creationId xmlns:p14="http://schemas.microsoft.com/office/powerpoint/2010/main" val="28918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emplate>
  <TotalTime>13853</TotalTime>
  <Words>1342</Words>
  <Application>Microsoft Office PowerPoint</Application>
  <PresentationFormat>Custom</PresentationFormat>
  <Paragraphs>408</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Essential</vt:lpstr>
      <vt:lpstr>PowerPoint Presentation</vt:lpstr>
      <vt:lpstr>PowerPoint Presentation</vt:lpstr>
      <vt:lpstr>PowerPoint Presentation</vt:lpstr>
      <vt:lpstr>PowerPoint Presentation</vt:lpstr>
      <vt:lpstr>PowerPoint Presentation</vt:lpstr>
      <vt:lpstr>Basic Steps of Supervised Learning</vt:lpstr>
      <vt:lpstr>Training versus Testing</vt:lpstr>
      <vt:lpstr>Loss / Error Functions</vt:lpstr>
      <vt:lpstr>Bias-Variance Trade-off</vt:lpstr>
      <vt:lpstr>Bias-Variance Trade-off</vt:lpstr>
      <vt:lpstr>Bias-Variance Trade-off</vt:lpstr>
      <vt:lpstr>PowerPoint Presentation</vt:lpstr>
      <vt:lpstr>PowerPoint Presentation</vt:lpstr>
      <vt:lpstr>PowerPoint Presentation</vt:lpstr>
      <vt:lpstr>PowerPoint Presentation</vt:lpstr>
      <vt:lpstr>Procedural View</vt:lpstr>
      <vt:lpstr>Important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pc</cp:lastModifiedBy>
  <cp:revision>493</cp:revision>
  <dcterms:created xsi:type="dcterms:W3CDTF">2016-10-12T16:27:10Z</dcterms:created>
  <dcterms:modified xsi:type="dcterms:W3CDTF">2021-09-07T15:14:28Z</dcterms:modified>
  <dc:language>en-US</dc:language>
</cp:coreProperties>
</file>